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6" r:id="rId4"/>
    <p:sldMasterId id="2147483769" r:id="rId5"/>
    <p:sldMasterId id="2147483772" r:id="rId6"/>
    <p:sldMasterId id="2147483780" r:id="rId7"/>
    <p:sldMasterId id="2147483783" r:id="rId8"/>
    <p:sldMasterId id="2147483786" r:id="rId9"/>
  </p:sldMasterIdLst>
  <p:notesMasterIdLst>
    <p:notesMasterId r:id="rId23"/>
  </p:notesMasterIdLst>
  <p:handoutMasterIdLst>
    <p:handoutMasterId r:id="rId24"/>
  </p:handoutMasterIdLst>
  <p:sldIdLst>
    <p:sldId id="264" r:id="rId10"/>
    <p:sldId id="258" r:id="rId11"/>
    <p:sldId id="276" r:id="rId12"/>
    <p:sldId id="275" r:id="rId13"/>
    <p:sldId id="274" r:id="rId14"/>
    <p:sldId id="273" r:id="rId15"/>
    <p:sldId id="272" r:id="rId16"/>
    <p:sldId id="271" r:id="rId17"/>
    <p:sldId id="270" r:id="rId18"/>
    <p:sldId id="269" r:id="rId19"/>
    <p:sldId id="279" r:id="rId20"/>
    <p:sldId id="278" r:id="rId21"/>
    <p:sldId id="267" r:id="rId22"/>
  </p:sldIdLst>
  <p:sldSz cx="9144000" cy="514826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" userDrawn="1">
          <p15:clr>
            <a:srgbClr val="A4A3A4"/>
          </p15:clr>
        </p15:guide>
        <p15:guide id="2" pos="340" userDrawn="1">
          <p15:clr>
            <a:srgbClr val="A4A3A4"/>
          </p15:clr>
        </p15:guide>
        <p15:guide id="3" orient="horz" pos="3028" userDrawn="1">
          <p15:clr>
            <a:srgbClr val="A4A3A4"/>
          </p15:clr>
        </p15:guide>
        <p15:guide id="4" pos="551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38"/>
    <p:restoredTop sz="86419"/>
  </p:normalViewPr>
  <p:slideViewPr>
    <p:cSldViewPr>
      <p:cViewPr varScale="1">
        <p:scale>
          <a:sx n="130" d="100"/>
          <a:sy n="130" d="100"/>
        </p:scale>
        <p:origin x="804" y="120"/>
      </p:cViewPr>
      <p:guideLst>
        <p:guide orient="horz" pos="261"/>
        <p:guide pos="340"/>
        <p:guide orient="horz" pos="3028"/>
        <p:guide pos="55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172" d="100"/>
          <a:sy n="172" d="100"/>
        </p:scale>
        <p:origin x="6552" y="2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63500" sx="102000" sy="102000" algn="ctr" rotWithShape="0">
                <a:prstClr val="black">
                  <a:alpha val="0"/>
                </a:prstClr>
              </a:outerShdw>
            </a:effectLst>
          </c:spPr>
          <c:dPt>
            <c:idx val="0"/>
            <c:bubble3D val="0"/>
            <c:spPr>
              <a:solidFill>
                <a:srgbClr val="7E7E7E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B4CE48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>
                  <a:tint val="8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3">
                  <a:tint val="5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63500" sx="102000" sy="102000" algn="ctr" rotWithShape="0">
                <a:prstClr val="black">
                  <a:alpha val="0"/>
                </a:prstClr>
              </a:outerShdw>
            </a:effectLst>
          </c:spPr>
          <c:explosion val="17"/>
          <c:dPt>
            <c:idx val="0"/>
            <c:bubble3D val="0"/>
            <c:explosion val="0"/>
            <c:spPr>
              <a:solidFill>
                <a:srgbClr val="F1A61E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</c:dPt>
          <c:dPt>
            <c:idx val="1"/>
            <c:bubble3D val="0"/>
            <c:explosion val="0"/>
            <c:spPr>
              <a:solidFill>
                <a:srgbClr val="F04E2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</c:dPt>
          <c:dPt>
            <c:idx val="2"/>
            <c:bubble3D val="0"/>
            <c:explosion val="0"/>
            <c:spPr>
              <a:solidFill>
                <a:srgbClr val="B6247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</c:dPt>
          <c:dPt>
            <c:idx val="3"/>
            <c:bubble3D val="0"/>
            <c:explosion val="0"/>
            <c:spPr>
              <a:solidFill>
                <a:srgbClr val="0F5FA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</c:dPt>
          <c:dPt>
            <c:idx val="4"/>
            <c:bubble3D val="0"/>
            <c:explosion val="0"/>
            <c:spPr>
              <a:solidFill>
                <a:srgbClr val="5FAEE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</c:dPt>
          <c:cat>
            <c:strRef>
              <c:f>Лист1!$A$2:$A$6</c:f>
              <c:strCache>
                <c:ptCount val="5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  <c:pt idx="4">
                  <c:v>Кв.5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50</c:v>
                </c:pt>
                <c:pt idx="1">
                  <c:v>25</c:v>
                </c:pt>
                <c:pt idx="2">
                  <c:v>19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69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B4CE48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7E7E7E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>
                  <a:tint val="8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3">
                  <a:tint val="5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63500" sx="102000" sy="102000" algn="ctr" rotWithShape="0">
                <a:prstClr val="black">
                  <a:alpha val="0"/>
                </a:prstClr>
              </a:outerShdw>
            </a:effectLst>
          </c:spPr>
          <c:dPt>
            <c:idx val="0"/>
            <c:bubble3D val="0"/>
            <c:spPr>
              <a:solidFill>
                <a:srgbClr val="B4CE48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7E7E7E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>
                  <a:tint val="8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3">
                  <a:tint val="5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1.5</c:v>
                </c:pt>
                <c:pt idx="1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63500" sx="102000" sy="102000" algn="ctr" rotWithShape="0">
                <a:prstClr val="black">
                  <a:alpha val="0"/>
                </a:prstClr>
              </a:outerShdw>
            </a:effectLst>
          </c:spPr>
          <c:dPt>
            <c:idx val="0"/>
            <c:bubble3D val="0"/>
            <c:spPr>
              <a:solidFill>
                <a:srgbClr val="B4CE48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7E7E7E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>
                  <a:tint val="8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3">
                  <a:tint val="5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63500" sx="102000" sy="102000" algn="ctr" rotWithShape="0">
                <a:prstClr val="black">
                  <a:alpha val="0"/>
                </a:prstClr>
              </a:outerShdw>
            </a:effectLst>
          </c:spPr>
          <c:explosion val="17"/>
          <c:dPt>
            <c:idx val="0"/>
            <c:bubble3D val="0"/>
            <c:explosion val="0"/>
            <c:spPr>
              <a:solidFill>
                <a:srgbClr val="F1A61E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</c:dPt>
          <c:dPt>
            <c:idx val="1"/>
            <c:bubble3D val="0"/>
            <c:explosion val="0"/>
            <c:spPr>
              <a:solidFill>
                <a:srgbClr val="F04E2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</c:dPt>
          <c:dPt>
            <c:idx val="2"/>
            <c:bubble3D val="0"/>
            <c:explosion val="0"/>
            <c:spPr>
              <a:solidFill>
                <a:srgbClr val="B6247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</c:dPt>
          <c:dPt>
            <c:idx val="3"/>
            <c:bubble3D val="0"/>
            <c:explosion val="0"/>
            <c:spPr>
              <a:solidFill>
                <a:srgbClr val="0F5FA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</c:dPt>
          <c:dPt>
            <c:idx val="4"/>
            <c:bubble3D val="0"/>
            <c:explosion val="0"/>
            <c:spPr>
              <a:solidFill>
                <a:srgbClr val="5FAEE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</c:dPt>
          <c:cat>
            <c:strRef>
              <c:f>Лист1!$A$2:$A$6</c:f>
              <c:strCache>
                <c:ptCount val="5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  <c:pt idx="4">
                  <c:v>Кв.5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50</c:v>
                </c:pt>
                <c:pt idx="1">
                  <c:v>25</c:v>
                </c:pt>
                <c:pt idx="2">
                  <c:v>19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69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63500" sx="102000" sy="102000" algn="ctr" rotWithShape="0">
                <a:prstClr val="black">
                  <a:alpha val="0"/>
                </a:prstClr>
              </a:outerShdw>
            </a:effectLst>
          </c:spPr>
          <c:dPt>
            <c:idx val="0"/>
            <c:bubble3D val="0"/>
            <c:spPr>
              <a:solidFill>
                <a:srgbClr val="7E7E7E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B4CE48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>
                  <a:tint val="8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3">
                  <a:tint val="5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B4CE48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7E7E7E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>
                  <a:tint val="8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3">
                  <a:tint val="5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63500" sx="102000" sy="102000" algn="ctr" rotWithShape="0">
                <a:prstClr val="black">
                  <a:alpha val="0"/>
                </a:prstClr>
              </a:outerShdw>
            </a:effectLst>
          </c:spPr>
          <c:dPt>
            <c:idx val="0"/>
            <c:bubble3D val="0"/>
            <c:spPr>
              <a:solidFill>
                <a:srgbClr val="B4CE48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7E7E7E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>
                  <a:tint val="8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3">
                  <a:tint val="5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1.5</c:v>
                </c:pt>
                <c:pt idx="1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63500" sx="102000" sy="102000" algn="ctr" rotWithShape="0">
                <a:prstClr val="black">
                  <a:alpha val="0"/>
                </a:prstClr>
              </a:outerShdw>
            </a:effectLst>
          </c:spPr>
          <c:dPt>
            <c:idx val="0"/>
            <c:bubble3D val="0"/>
            <c:spPr>
              <a:solidFill>
                <a:srgbClr val="B4CE48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7E7E7E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>
                  <a:tint val="8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3">
                  <a:tint val="5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6DCCD-FB14-4FA8-B1C2-D065E82645DF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D96E1-DF61-4A53-9932-3DFD8899BB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548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84D8A-822D-488E-8D1C-8C90CBE022BE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70B7F-3432-4DBE-B821-B38A127FB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2022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1610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4430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928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396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99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686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053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795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21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277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809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5.xml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hart" Target="../charts/chart6.xml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0.xml"/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hart" Target="../charts/chart1.xml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468340" y="4172175"/>
            <a:ext cx="2786567" cy="566581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400" b="1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Фамилия Имя Отчество</a:t>
            </a:r>
          </a:p>
          <a:p>
            <a:pPr lvl="0">
              <a:spcBef>
                <a:spcPct val="0"/>
              </a:spcBef>
            </a:pPr>
            <a:r>
              <a:rPr lang="ru-RU" sz="1400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  <a:endParaRPr lang="ru-RU" sz="1400" dirty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30126" y="2011864"/>
            <a:ext cx="4429906" cy="997099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>
              <a:lnSpc>
                <a:spcPts val="3780"/>
              </a:lnSpc>
            </a:pPr>
            <a:r>
              <a:rPr lang="ru-RU" sz="27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Тема </a:t>
            </a:r>
          </a:p>
          <a:p>
            <a:pPr>
              <a:lnSpc>
                <a:spcPts val="3780"/>
              </a:lnSpc>
            </a:pPr>
            <a:r>
              <a:rPr lang="ru-RU" sz="27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презентации</a:t>
            </a:r>
            <a:endParaRPr lang="ru-RU" sz="2700" b="1" dirty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67544" y="3656856"/>
            <a:ext cx="4886550" cy="566581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400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Наименование мероприятия</a:t>
            </a:r>
            <a:r>
              <a:rPr lang="en-US" sz="1400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/</a:t>
            </a:r>
            <a:r>
              <a:rPr lang="en-US" sz="1400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название площадки</a:t>
            </a:r>
            <a:endParaRPr lang="ru-RU" sz="1400" dirty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9892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 userDrawn="1"/>
        </p:nvSpPr>
        <p:spPr>
          <a:xfrm>
            <a:off x="444176" y="1423320"/>
            <a:ext cx="4127825" cy="2421666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Таким образом, начало повседневной работы </a:t>
            </a:r>
          </a:p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по формированию позиции создает предпосылки качественно новых шагов для новых предложений. Соображения высшего порядка, а также дальнейшее развитие различных форм деятельности требует </a:t>
            </a:r>
          </a:p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от нас системного анализа направлений прогрессивного развития. </a:t>
            </a:r>
          </a:p>
          <a:p>
            <a:pPr lvl="0">
              <a:spcBef>
                <a:spcPct val="0"/>
              </a:spcBef>
            </a:pPr>
            <a:endParaRPr lang="ru-RU" sz="12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С другой стороны выбранный нами инновационный путь играет важную роль в формировании экономической целесообразности принимаемых решений.</a:t>
            </a:r>
          </a:p>
        </p:txBody>
      </p:sp>
      <p:sp>
        <p:nvSpPr>
          <p:cNvPr id="11" name="Прямоугольник 6"/>
          <p:cNvSpPr/>
          <p:nvPr userDrawn="1"/>
        </p:nvSpPr>
        <p:spPr>
          <a:xfrm>
            <a:off x="4895480" y="4149596"/>
            <a:ext cx="382188" cy="54244"/>
          </a:xfrm>
          <a:prstGeom prst="rect">
            <a:avLst/>
          </a:prstGeom>
          <a:solidFill>
            <a:srgbClr val="EFA6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12" name="Прямоугольник 7"/>
          <p:cNvSpPr/>
          <p:nvPr userDrawn="1"/>
        </p:nvSpPr>
        <p:spPr>
          <a:xfrm>
            <a:off x="5654953" y="4149596"/>
            <a:ext cx="382188" cy="54244"/>
          </a:xfrm>
          <a:prstGeom prst="rect">
            <a:avLst/>
          </a:prstGeom>
          <a:solidFill>
            <a:srgbClr val="F04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13" name="Прямоугольник 8"/>
          <p:cNvSpPr/>
          <p:nvPr userDrawn="1"/>
        </p:nvSpPr>
        <p:spPr>
          <a:xfrm>
            <a:off x="6374539" y="4149596"/>
            <a:ext cx="382188" cy="54244"/>
          </a:xfrm>
          <a:prstGeom prst="rect">
            <a:avLst/>
          </a:prstGeom>
          <a:solidFill>
            <a:srgbClr val="B426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14" name="Прямоугольник 9"/>
          <p:cNvSpPr/>
          <p:nvPr userDrawn="1"/>
        </p:nvSpPr>
        <p:spPr>
          <a:xfrm>
            <a:off x="7101809" y="4149596"/>
            <a:ext cx="382188" cy="54244"/>
          </a:xfrm>
          <a:prstGeom prst="rect">
            <a:avLst/>
          </a:prstGeom>
          <a:solidFill>
            <a:srgbClr val="005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15" name="Прямоугольник 10"/>
          <p:cNvSpPr/>
          <p:nvPr userDrawn="1"/>
        </p:nvSpPr>
        <p:spPr>
          <a:xfrm>
            <a:off x="7811587" y="4149596"/>
            <a:ext cx="382188" cy="54244"/>
          </a:xfrm>
          <a:prstGeom prst="rect">
            <a:avLst/>
          </a:prstGeom>
          <a:solidFill>
            <a:srgbClr val="5EAEE0"/>
          </a:solidFill>
          <a:ln>
            <a:solidFill>
              <a:srgbClr val="6FA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16" name="Заголовок 1"/>
          <p:cNvSpPr txBox="1">
            <a:spLocks/>
          </p:cNvSpPr>
          <p:nvPr userDrawn="1"/>
        </p:nvSpPr>
        <p:spPr>
          <a:xfrm>
            <a:off x="4873087" y="4176718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 userDrawn="1"/>
        </p:nvSpPr>
        <p:spPr>
          <a:xfrm>
            <a:off x="5627656" y="4176718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 userDrawn="1"/>
        </p:nvSpPr>
        <p:spPr>
          <a:xfrm>
            <a:off x="6347241" y="4176718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 userDrawn="1"/>
        </p:nvSpPr>
        <p:spPr>
          <a:xfrm>
            <a:off x="7084319" y="4176718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 userDrawn="1"/>
        </p:nvSpPr>
        <p:spPr>
          <a:xfrm>
            <a:off x="7794098" y="4176718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21" name="Диаграмма 16"/>
          <p:cNvGraphicFramePr/>
          <p:nvPr userDrawn="1">
            <p:extLst>
              <p:ext uri="{D42A27DB-BD31-4B8C-83A1-F6EECF244321}">
                <p14:modId xmlns:p14="http://schemas.microsoft.com/office/powerpoint/2010/main" val="1780638153"/>
              </p:ext>
            </p:extLst>
          </p:nvPr>
        </p:nvGraphicFramePr>
        <p:xfrm>
          <a:off x="4788818" y="558425"/>
          <a:ext cx="3456384" cy="3566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Заголовок 1"/>
          <p:cNvSpPr txBox="1">
            <a:spLocks/>
          </p:cNvSpPr>
          <p:nvPr userDrawn="1"/>
        </p:nvSpPr>
        <p:spPr>
          <a:xfrm>
            <a:off x="387903" y="38739"/>
            <a:ext cx="4803513" cy="997099"/>
          </a:xfrm>
          <a:prstGeom prst="rect">
            <a:avLst/>
          </a:prstGeom>
        </p:spPr>
        <p:txBody>
          <a:bodyPr vert="horz" lIns="144000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3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Заголовок</a:t>
            </a:r>
            <a:endParaRPr lang="ru-RU" sz="23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Прямоугольник 2"/>
          <p:cNvSpPr/>
          <p:nvPr userDrawn="1"/>
        </p:nvSpPr>
        <p:spPr>
          <a:xfrm>
            <a:off x="504000" y="4684334"/>
            <a:ext cx="4572794" cy="142757"/>
          </a:xfrm>
          <a:prstGeom prst="rect">
            <a:avLst/>
          </a:prstGeom>
        </p:spPr>
        <p:txBody>
          <a:bodyPr lIns="34567" tIns="17283" rIns="34567" bIns="17283">
            <a:spAutoFit/>
          </a:bodyPr>
          <a:lstStyle/>
          <a:p>
            <a:r>
              <a:rPr lang="ru-RU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Место для указания источников и сносок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32000" y="4648301"/>
            <a:ext cx="2133600" cy="274351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7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000" y="360333"/>
            <a:ext cx="926592" cy="32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476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468340" y="4172175"/>
            <a:ext cx="2786567" cy="566581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400" b="1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Фамилия Имя Отчество</a:t>
            </a:r>
          </a:p>
          <a:p>
            <a:pPr lvl="0">
              <a:spcBef>
                <a:spcPct val="0"/>
              </a:spcBef>
            </a:pPr>
            <a:r>
              <a:rPr lang="ru-RU" sz="1400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  <a:endParaRPr lang="ru-RU" sz="1400" dirty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30126" y="2011864"/>
            <a:ext cx="4429906" cy="997099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>
              <a:lnSpc>
                <a:spcPts val="3780"/>
              </a:lnSpc>
            </a:pPr>
            <a:r>
              <a:rPr lang="ru-RU" sz="27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Тема </a:t>
            </a:r>
          </a:p>
          <a:p>
            <a:pPr>
              <a:lnSpc>
                <a:spcPts val="3780"/>
              </a:lnSpc>
            </a:pPr>
            <a:r>
              <a:rPr lang="ru-RU" sz="27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презентации</a:t>
            </a:r>
            <a:endParaRPr lang="ru-RU" sz="2700" b="1" dirty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67544" y="3656856"/>
            <a:ext cx="4886550" cy="566581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400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Наименование мероприятия</a:t>
            </a:r>
            <a:r>
              <a:rPr lang="en-US" sz="1400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/</a:t>
            </a:r>
            <a:r>
              <a:rPr lang="en-US" sz="1400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название площадки</a:t>
            </a:r>
            <a:endParaRPr lang="ru-RU" sz="1400" dirty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03180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9310CD53-C53B-444A-B514-D012323D8594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6DF24603-9A1B-F342-92E0-89DE32840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50184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430920" y="1789976"/>
            <a:ext cx="4429906" cy="997099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>
              <a:lnSpc>
                <a:spcPts val="3780"/>
              </a:lnSpc>
            </a:pPr>
            <a:r>
              <a:rPr lang="ru-RU" sz="41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1.1.</a:t>
            </a:r>
          </a:p>
          <a:p>
            <a:pPr>
              <a:lnSpc>
                <a:spcPts val="3780"/>
              </a:lnSpc>
            </a:pPr>
            <a:endParaRPr lang="ru-RU" sz="4100" b="1" dirty="0" smtClean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  <a:p>
            <a:pPr>
              <a:lnSpc>
                <a:spcPts val="3780"/>
              </a:lnSpc>
            </a:pPr>
            <a:r>
              <a:rPr lang="ru-RU" sz="4100" b="1" dirty="0" err="1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Перебивочный</a:t>
            </a:r>
            <a:r>
              <a:rPr lang="ru-RU" sz="41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 </a:t>
            </a:r>
          </a:p>
          <a:p>
            <a:pPr>
              <a:lnSpc>
                <a:spcPts val="3780"/>
              </a:lnSpc>
            </a:pPr>
            <a:r>
              <a:rPr lang="ru-RU" sz="41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слайд</a:t>
            </a:r>
            <a:endParaRPr lang="ru-RU" sz="4100" b="1" dirty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738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430920" y="1328900"/>
            <a:ext cx="4429906" cy="997099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>
              <a:lnSpc>
                <a:spcPts val="3780"/>
              </a:lnSpc>
            </a:pPr>
            <a:endParaRPr lang="ru-RU" sz="4100" b="1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3780"/>
              </a:lnSpc>
            </a:pPr>
            <a:r>
              <a:rPr lang="ru-RU" sz="41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Спасибо </a:t>
            </a:r>
          </a:p>
          <a:p>
            <a:pPr>
              <a:lnSpc>
                <a:spcPts val="3780"/>
              </a:lnSpc>
            </a:pPr>
            <a:r>
              <a:rPr lang="ru-RU" sz="41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за внимание</a:t>
            </a:r>
            <a:endParaRPr lang="ru-RU" sz="41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Прямоугольник 6"/>
          <p:cNvSpPr/>
          <p:nvPr userDrawn="1"/>
        </p:nvSpPr>
        <p:spPr>
          <a:xfrm>
            <a:off x="504056" y="2922004"/>
            <a:ext cx="4572794" cy="1736976"/>
          </a:xfrm>
          <a:prstGeom prst="rect">
            <a:avLst/>
          </a:prstGeom>
        </p:spPr>
        <p:txBody>
          <a:bodyPr lIns="34567" tIns="17283" rIns="34567" bIns="17283">
            <a:spAutoFit/>
          </a:bodyPr>
          <a:lstStyle/>
          <a:p>
            <a:r>
              <a:rPr lang="ru-RU" sz="14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Фамилия Имя Отчество</a:t>
            </a:r>
          </a:p>
          <a:p>
            <a:r>
              <a:rPr lang="ru-RU" sz="14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Должность</a:t>
            </a:r>
          </a:p>
          <a:p>
            <a:endParaRPr lang="ru-RU" sz="14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ru-RU" sz="11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Тел.: +7 (000) 000 00 00, доб. 0000</a:t>
            </a:r>
          </a:p>
          <a:p>
            <a:r>
              <a:rPr lang="ru-RU" sz="1100" dirty="0" err="1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Моб</a:t>
            </a:r>
            <a:r>
              <a:rPr lang="ru-RU" sz="11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. тел.: +7 (000) 000 00 00</a:t>
            </a:r>
          </a:p>
          <a:p>
            <a:r>
              <a:rPr lang="ru-RU" sz="1100" dirty="0" err="1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E-mail</a:t>
            </a:r>
            <a:r>
              <a:rPr lang="ru-RU" sz="11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ru-RU" sz="1100" dirty="0" err="1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namesurname@</a:t>
            </a:r>
            <a:r>
              <a:rPr lang="en-US" sz="1100" dirty="0" err="1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rosatom</a:t>
            </a:r>
            <a:r>
              <a:rPr lang="ru-RU" sz="11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r>
              <a:rPr lang="ru-RU" sz="1100" dirty="0" err="1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ru</a:t>
            </a:r>
            <a:endParaRPr lang="ru-RU" sz="11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1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www.rosatom.ru</a:t>
            </a:r>
            <a:endParaRPr lang="ru-RU" sz="11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ru-RU" sz="14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ru-RU" sz="105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21.05.2020</a:t>
            </a:r>
            <a:endParaRPr lang="ru-RU" sz="105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53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425690" y="1483832"/>
            <a:ext cx="3931080" cy="2421666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Таким образом, начало повседневной работы </a:t>
            </a:r>
          </a:p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по формированию позиции создает предпосылки качественно новых шагов для новых предложений. Соображения высшего порядка, а также дальнейшее развитие различных форм деятельности требует от нас системного анализа направлений. </a:t>
            </a:r>
          </a:p>
          <a:p>
            <a:pPr lvl="0">
              <a:spcBef>
                <a:spcPct val="0"/>
              </a:spcBef>
            </a:pPr>
            <a:endParaRPr lang="ru-RU" sz="12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Таким образом, начало повседневной работы </a:t>
            </a:r>
          </a:p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по формированию позиции создает предпосылки качественно новых шагов для новых предложений. Соображения высшего порядка, а также дальнейшее развитие различных форм деятельности</a:t>
            </a:r>
          </a:p>
        </p:txBody>
      </p:sp>
      <p:pic>
        <p:nvPicPr>
          <p:cNvPr id="8" name="Picture 3" descr="C:\Users\Garvis\Desktop\атом_0812\Презы\Файлы для презентации_цфо-1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1116" y="1383145"/>
            <a:ext cx="4034808" cy="2558367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 userDrawn="1"/>
        </p:nvSpPr>
        <p:spPr>
          <a:xfrm>
            <a:off x="387903" y="38739"/>
            <a:ext cx="4803513" cy="997099"/>
          </a:xfrm>
          <a:prstGeom prst="rect">
            <a:avLst/>
          </a:prstGeom>
        </p:spPr>
        <p:txBody>
          <a:bodyPr vert="horz" lIns="144000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3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Заголовок</a:t>
            </a:r>
            <a:endParaRPr lang="ru-RU" sz="23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Прямоугольник 2"/>
          <p:cNvSpPr/>
          <p:nvPr userDrawn="1"/>
        </p:nvSpPr>
        <p:spPr>
          <a:xfrm>
            <a:off x="504000" y="4684334"/>
            <a:ext cx="4572794" cy="142757"/>
          </a:xfrm>
          <a:prstGeom prst="rect">
            <a:avLst/>
          </a:prstGeom>
        </p:spPr>
        <p:txBody>
          <a:bodyPr lIns="34567" tIns="17283" rIns="34567" bIns="17283">
            <a:spAutoFit/>
          </a:bodyPr>
          <a:lstStyle/>
          <a:p>
            <a:r>
              <a:rPr lang="ru-RU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Место для указания источников и сносок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32000" y="4648301"/>
            <a:ext cx="2133600" cy="274351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0923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/>
          <p:cNvSpPr/>
          <p:nvPr userDrawn="1"/>
        </p:nvSpPr>
        <p:spPr>
          <a:xfrm>
            <a:off x="534888" y="1540189"/>
            <a:ext cx="3821883" cy="774283"/>
          </a:xfrm>
          <a:prstGeom prst="rect">
            <a:avLst/>
          </a:prstGeom>
        </p:spPr>
        <p:txBody>
          <a:bodyPr wrap="square" lIns="34567" tIns="17283" rIns="34567" bIns="17283">
            <a:spAutoFit/>
          </a:bodyPr>
          <a:lstStyle/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Таким образом, начало повседневной работы по формированию позиции.</a:t>
            </a:r>
            <a:endParaRPr lang="ru-RU" sz="16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Прямоугольник 6"/>
          <p:cNvSpPr/>
          <p:nvPr userDrawn="1"/>
        </p:nvSpPr>
        <p:spPr>
          <a:xfrm>
            <a:off x="534888" y="2739249"/>
            <a:ext cx="3821883" cy="774283"/>
          </a:xfrm>
          <a:prstGeom prst="rect">
            <a:avLst/>
          </a:prstGeom>
        </p:spPr>
        <p:txBody>
          <a:bodyPr wrap="square" lIns="34567" tIns="17283" rIns="34567" bIns="17283" num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charset="0"/>
                <a:ea typeface="Arial" charset="0"/>
                <a:cs typeface="Arial" charset="0"/>
              </a:rPr>
              <a:t>Создает предпосылки качественно         новых шагов для новых предложений.</a:t>
            </a:r>
            <a:endParaRPr lang="ru-RU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Прямоугольник 7"/>
          <p:cNvSpPr/>
          <p:nvPr userDrawn="1"/>
        </p:nvSpPr>
        <p:spPr>
          <a:xfrm>
            <a:off x="4927683" y="1540189"/>
            <a:ext cx="3931081" cy="774283"/>
          </a:xfrm>
          <a:prstGeom prst="rect">
            <a:avLst/>
          </a:prstGeom>
        </p:spPr>
        <p:txBody>
          <a:bodyPr wrap="square" lIns="34567" tIns="17283" rIns="34567" bIns="17283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С другой стороны выбранный нами инновационный путь играет важную роль.</a:t>
            </a:r>
          </a:p>
        </p:txBody>
      </p:sp>
      <p:sp>
        <p:nvSpPr>
          <p:cNvPr id="10" name="Прямоугольник 8"/>
          <p:cNvSpPr/>
          <p:nvPr userDrawn="1"/>
        </p:nvSpPr>
        <p:spPr>
          <a:xfrm>
            <a:off x="4927684" y="2739249"/>
            <a:ext cx="3821575" cy="774283"/>
          </a:xfrm>
          <a:prstGeom prst="rect">
            <a:avLst/>
          </a:prstGeom>
        </p:spPr>
        <p:txBody>
          <a:bodyPr wrap="square" lIns="34567" tIns="17283" rIns="34567" bIns="17283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Соображения высшего порядка, а также постоянный количественный рост и сфера.</a:t>
            </a:r>
            <a:endParaRPr lang="ru-RU" sz="18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 userDrawn="1"/>
        </p:nvSpPr>
        <p:spPr>
          <a:xfrm>
            <a:off x="387903" y="38739"/>
            <a:ext cx="4803513" cy="997099"/>
          </a:xfrm>
          <a:prstGeom prst="rect">
            <a:avLst/>
          </a:prstGeom>
        </p:spPr>
        <p:txBody>
          <a:bodyPr vert="horz" lIns="144000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3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Заголовок</a:t>
            </a:r>
            <a:endParaRPr lang="ru-RU" sz="23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Прямоугольник 2"/>
          <p:cNvSpPr/>
          <p:nvPr userDrawn="1"/>
        </p:nvSpPr>
        <p:spPr>
          <a:xfrm>
            <a:off x="504000" y="4684334"/>
            <a:ext cx="4572794" cy="142757"/>
          </a:xfrm>
          <a:prstGeom prst="rect">
            <a:avLst/>
          </a:prstGeom>
        </p:spPr>
        <p:txBody>
          <a:bodyPr lIns="34567" tIns="17283" rIns="34567" bIns="17283">
            <a:spAutoFit/>
          </a:bodyPr>
          <a:lstStyle/>
          <a:p>
            <a:r>
              <a:rPr lang="ru-RU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Место для указания источников и сносок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32000" y="4648301"/>
            <a:ext cx="2133600" cy="274351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4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274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452991" y="3288991"/>
            <a:ext cx="3903781" cy="914851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Таким образом, начало повседневной работы </a:t>
            </a:r>
          </a:p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по формированию позиции создает предпосылки качественно новых шагов</a:t>
            </a:r>
            <a:r>
              <a:rPr lang="en-US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sz="12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Прямоугольник 6"/>
          <p:cNvSpPr/>
          <p:nvPr userDrawn="1"/>
        </p:nvSpPr>
        <p:spPr>
          <a:xfrm>
            <a:off x="1158891" y="2685005"/>
            <a:ext cx="409749" cy="417269"/>
          </a:xfrm>
          <a:prstGeom prst="rect">
            <a:avLst/>
          </a:prstGeom>
          <a:solidFill>
            <a:srgbClr val="6FA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9" name="Заголовок 1"/>
          <p:cNvSpPr txBox="1">
            <a:spLocks/>
          </p:cNvSpPr>
          <p:nvPr userDrawn="1"/>
        </p:nvSpPr>
        <p:spPr>
          <a:xfrm>
            <a:off x="517397" y="3067289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 userDrawn="1"/>
        </p:nvSpPr>
        <p:spPr>
          <a:xfrm>
            <a:off x="1161786" y="3067289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Прямоугольник 9"/>
          <p:cNvSpPr/>
          <p:nvPr userDrawn="1"/>
        </p:nvSpPr>
        <p:spPr>
          <a:xfrm>
            <a:off x="1790650" y="2386660"/>
            <a:ext cx="409749" cy="715612"/>
          </a:xfrm>
          <a:prstGeom prst="rect">
            <a:avLst/>
          </a:prstGeom>
          <a:solidFill>
            <a:srgbClr val="6FA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12" name="Прямоугольник 10"/>
          <p:cNvSpPr/>
          <p:nvPr userDrawn="1"/>
        </p:nvSpPr>
        <p:spPr>
          <a:xfrm>
            <a:off x="2445830" y="2088319"/>
            <a:ext cx="409749" cy="1013955"/>
          </a:xfrm>
          <a:prstGeom prst="rect">
            <a:avLst/>
          </a:prstGeom>
          <a:solidFill>
            <a:srgbClr val="6FA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13" name="Прямоугольник 11"/>
          <p:cNvSpPr/>
          <p:nvPr userDrawn="1"/>
        </p:nvSpPr>
        <p:spPr>
          <a:xfrm>
            <a:off x="3101010" y="1572997"/>
            <a:ext cx="409749" cy="1529275"/>
          </a:xfrm>
          <a:prstGeom prst="rect">
            <a:avLst/>
          </a:prstGeom>
          <a:solidFill>
            <a:srgbClr val="005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14" name="Прямоугольник 12"/>
          <p:cNvSpPr/>
          <p:nvPr userDrawn="1"/>
        </p:nvSpPr>
        <p:spPr>
          <a:xfrm>
            <a:off x="3728891" y="1572997"/>
            <a:ext cx="409749" cy="1529275"/>
          </a:xfrm>
          <a:prstGeom prst="rect">
            <a:avLst/>
          </a:prstGeom>
          <a:solidFill>
            <a:srgbClr val="005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15" name="Заголовок 1"/>
          <p:cNvSpPr txBox="1">
            <a:spLocks/>
          </p:cNvSpPr>
          <p:nvPr userDrawn="1"/>
        </p:nvSpPr>
        <p:spPr>
          <a:xfrm>
            <a:off x="1800458" y="3067289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 userDrawn="1"/>
        </p:nvSpPr>
        <p:spPr>
          <a:xfrm>
            <a:off x="2445830" y="3067289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 userDrawn="1"/>
        </p:nvSpPr>
        <p:spPr>
          <a:xfrm>
            <a:off x="3083519" y="3067289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 userDrawn="1"/>
        </p:nvSpPr>
        <p:spPr>
          <a:xfrm>
            <a:off x="3738699" y="3067289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Прямоугольник 17"/>
          <p:cNvSpPr/>
          <p:nvPr userDrawn="1"/>
        </p:nvSpPr>
        <p:spPr>
          <a:xfrm>
            <a:off x="534889" y="2929105"/>
            <a:ext cx="409749" cy="173169"/>
          </a:xfrm>
          <a:prstGeom prst="rect">
            <a:avLst/>
          </a:prstGeom>
          <a:solidFill>
            <a:srgbClr val="6FA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20" name="Прямоугольник 18"/>
          <p:cNvSpPr/>
          <p:nvPr userDrawn="1"/>
        </p:nvSpPr>
        <p:spPr>
          <a:xfrm>
            <a:off x="5360594" y="2685005"/>
            <a:ext cx="409749" cy="417269"/>
          </a:xfrm>
          <a:prstGeom prst="rect">
            <a:avLst/>
          </a:prstGeom>
          <a:solidFill>
            <a:srgbClr val="005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21" name="Заголовок 1"/>
          <p:cNvSpPr txBox="1">
            <a:spLocks/>
          </p:cNvSpPr>
          <p:nvPr userDrawn="1"/>
        </p:nvSpPr>
        <p:spPr>
          <a:xfrm>
            <a:off x="4691800" y="3067289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 userDrawn="1"/>
        </p:nvSpPr>
        <p:spPr>
          <a:xfrm>
            <a:off x="5363488" y="3067289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Прямоугольник 21"/>
          <p:cNvSpPr/>
          <p:nvPr userDrawn="1"/>
        </p:nvSpPr>
        <p:spPr>
          <a:xfrm>
            <a:off x="5992353" y="2386660"/>
            <a:ext cx="409749" cy="715612"/>
          </a:xfrm>
          <a:prstGeom prst="rect">
            <a:avLst/>
          </a:prstGeom>
          <a:solidFill>
            <a:srgbClr val="005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24" name="Прямоугольник 22"/>
          <p:cNvSpPr/>
          <p:nvPr userDrawn="1"/>
        </p:nvSpPr>
        <p:spPr>
          <a:xfrm>
            <a:off x="6647532" y="2088319"/>
            <a:ext cx="409749" cy="1013955"/>
          </a:xfrm>
          <a:prstGeom prst="rect">
            <a:avLst/>
          </a:prstGeom>
          <a:solidFill>
            <a:srgbClr val="005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25" name="Прямоугольник 23"/>
          <p:cNvSpPr/>
          <p:nvPr userDrawn="1"/>
        </p:nvSpPr>
        <p:spPr>
          <a:xfrm>
            <a:off x="7302711" y="1572997"/>
            <a:ext cx="409749" cy="1529275"/>
          </a:xfrm>
          <a:prstGeom prst="rect">
            <a:avLst/>
          </a:prstGeom>
          <a:solidFill>
            <a:srgbClr val="2238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26" name="Прямоугольник 24"/>
          <p:cNvSpPr/>
          <p:nvPr userDrawn="1"/>
        </p:nvSpPr>
        <p:spPr>
          <a:xfrm>
            <a:off x="7930592" y="1572997"/>
            <a:ext cx="409749" cy="1529275"/>
          </a:xfrm>
          <a:prstGeom prst="rect">
            <a:avLst/>
          </a:prstGeom>
          <a:solidFill>
            <a:srgbClr val="2238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27" name="Заголовок 1"/>
          <p:cNvSpPr txBox="1">
            <a:spLocks/>
          </p:cNvSpPr>
          <p:nvPr userDrawn="1"/>
        </p:nvSpPr>
        <p:spPr>
          <a:xfrm>
            <a:off x="6002160" y="3067289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Заголовок 1"/>
          <p:cNvSpPr txBox="1">
            <a:spLocks/>
          </p:cNvSpPr>
          <p:nvPr userDrawn="1"/>
        </p:nvSpPr>
        <p:spPr>
          <a:xfrm>
            <a:off x="6647533" y="3067289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Заголовок 1"/>
          <p:cNvSpPr txBox="1">
            <a:spLocks/>
          </p:cNvSpPr>
          <p:nvPr userDrawn="1"/>
        </p:nvSpPr>
        <p:spPr>
          <a:xfrm>
            <a:off x="7285220" y="3067289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 userDrawn="1"/>
        </p:nvSpPr>
        <p:spPr>
          <a:xfrm>
            <a:off x="7940401" y="3067289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Прямоугольник 29"/>
          <p:cNvSpPr/>
          <p:nvPr userDrawn="1"/>
        </p:nvSpPr>
        <p:spPr>
          <a:xfrm>
            <a:off x="4709292" y="2929105"/>
            <a:ext cx="409749" cy="173169"/>
          </a:xfrm>
          <a:prstGeom prst="rect">
            <a:avLst/>
          </a:prstGeom>
          <a:solidFill>
            <a:srgbClr val="005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32" name="Заголовок 1"/>
          <p:cNvSpPr txBox="1">
            <a:spLocks/>
          </p:cNvSpPr>
          <p:nvPr userDrawn="1"/>
        </p:nvSpPr>
        <p:spPr>
          <a:xfrm>
            <a:off x="4695642" y="3247307"/>
            <a:ext cx="3903781" cy="914851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414042"/>
                </a:solidFill>
                <a:latin typeface="Arial" charset="0"/>
                <a:ea typeface="Arial" charset="0"/>
                <a:cs typeface="Arial" charset="0"/>
              </a:rPr>
              <a:t>Таким образом, начало повседневной работы </a:t>
            </a:r>
          </a:p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414042"/>
                </a:solidFill>
                <a:latin typeface="Arial" charset="0"/>
                <a:ea typeface="Arial" charset="0"/>
                <a:cs typeface="Arial" charset="0"/>
              </a:rPr>
              <a:t>по формированию позиции создает предпосылки качественно новых шагов</a:t>
            </a:r>
            <a:r>
              <a:rPr lang="en-US" sz="1200" dirty="0" smtClean="0">
                <a:solidFill>
                  <a:srgbClr val="414042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sz="1200" dirty="0">
              <a:solidFill>
                <a:srgbClr val="41404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Заголовок 1"/>
          <p:cNvSpPr txBox="1">
            <a:spLocks/>
          </p:cNvSpPr>
          <p:nvPr userDrawn="1"/>
        </p:nvSpPr>
        <p:spPr>
          <a:xfrm>
            <a:off x="387903" y="38739"/>
            <a:ext cx="4803513" cy="997099"/>
          </a:xfrm>
          <a:prstGeom prst="rect">
            <a:avLst/>
          </a:prstGeom>
        </p:spPr>
        <p:txBody>
          <a:bodyPr vert="horz" lIns="144000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3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Заголовок</a:t>
            </a:r>
            <a:endParaRPr lang="ru-RU" sz="23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Прямоугольник 2"/>
          <p:cNvSpPr/>
          <p:nvPr userDrawn="1"/>
        </p:nvSpPr>
        <p:spPr>
          <a:xfrm>
            <a:off x="504000" y="4684334"/>
            <a:ext cx="4572794" cy="142757"/>
          </a:xfrm>
          <a:prstGeom prst="rect">
            <a:avLst/>
          </a:prstGeom>
        </p:spPr>
        <p:txBody>
          <a:bodyPr lIns="34567" tIns="17283" rIns="34567" bIns="17283">
            <a:spAutoFit/>
          </a:bodyPr>
          <a:lstStyle/>
          <a:p>
            <a:r>
              <a:rPr lang="ru-RU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Место для указания источников и сносок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32000" y="4648301"/>
            <a:ext cx="2133600" cy="274351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5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000" y="360333"/>
            <a:ext cx="926592" cy="32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2116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5"/>
          <p:cNvSpPr/>
          <p:nvPr userDrawn="1"/>
        </p:nvSpPr>
        <p:spPr>
          <a:xfrm>
            <a:off x="4436298" y="1654363"/>
            <a:ext cx="2028150" cy="107630"/>
          </a:xfrm>
          <a:prstGeom prst="rect">
            <a:avLst/>
          </a:prstGeom>
          <a:solidFill>
            <a:srgbClr val="4FB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 dirty="0"/>
          </a:p>
        </p:txBody>
      </p:sp>
      <p:sp>
        <p:nvSpPr>
          <p:cNvPr id="9" name="Прямоугольник 6"/>
          <p:cNvSpPr/>
          <p:nvPr userDrawn="1"/>
        </p:nvSpPr>
        <p:spPr>
          <a:xfrm>
            <a:off x="4436300" y="1546735"/>
            <a:ext cx="2704200" cy="1076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 dirty="0"/>
          </a:p>
        </p:txBody>
      </p:sp>
      <p:sp>
        <p:nvSpPr>
          <p:cNvPr id="10" name="Прямоугольник 7"/>
          <p:cNvSpPr/>
          <p:nvPr userDrawn="1"/>
        </p:nvSpPr>
        <p:spPr>
          <a:xfrm>
            <a:off x="4436301" y="1439104"/>
            <a:ext cx="2988852" cy="107630"/>
          </a:xfrm>
          <a:prstGeom prst="rect">
            <a:avLst/>
          </a:prstGeom>
          <a:solidFill>
            <a:srgbClr val="7F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 dirty="0"/>
          </a:p>
        </p:txBody>
      </p:sp>
      <p:sp>
        <p:nvSpPr>
          <p:cNvPr id="11" name="Прямоугольник 8"/>
          <p:cNvSpPr/>
          <p:nvPr userDrawn="1"/>
        </p:nvSpPr>
        <p:spPr>
          <a:xfrm>
            <a:off x="4436299" y="2168825"/>
            <a:ext cx="2802734" cy="107630"/>
          </a:xfrm>
          <a:prstGeom prst="rect">
            <a:avLst/>
          </a:prstGeom>
          <a:solidFill>
            <a:srgbClr val="4FB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 dirty="0"/>
          </a:p>
        </p:txBody>
      </p:sp>
      <p:sp>
        <p:nvSpPr>
          <p:cNvPr id="12" name="Прямоугольник 9"/>
          <p:cNvSpPr/>
          <p:nvPr userDrawn="1"/>
        </p:nvSpPr>
        <p:spPr>
          <a:xfrm>
            <a:off x="4436300" y="2061196"/>
            <a:ext cx="2962851" cy="1076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 dirty="0"/>
          </a:p>
        </p:txBody>
      </p:sp>
      <p:sp>
        <p:nvSpPr>
          <p:cNvPr id="13" name="Прямоугольник 10"/>
          <p:cNvSpPr/>
          <p:nvPr userDrawn="1"/>
        </p:nvSpPr>
        <p:spPr>
          <a:xfrm>
            <a:off x="4436299" y="1953565"/>
            <a:ext cx="2375755" cy="107630"/>
          </a:xfrm>
          <a:prstGeom prst="rect">
            <a:avLst/>
          </a:prstGeom>
          <a:solidFill>
            <a:srgbClr val="7F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 dirty="0"/>
          </a:p>
        </p:txBody>
      </p:sp>
      <p:sp>
        <p:nvSpPr>
          <p:cNvPr id="14" name="Заголовок 1"/>
          <p:cNvSpPr txBox="1">
            <a:spLocks/>
          </p:cNvSpPr>
          <p:nvPr userDrawn="1"/>
        </p:nvSpPr>
        <p:spPr>
          <a:xfrm>
            <a:off x="3919206" y="1437387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 userDrawn="1"/>
        </p:nvSpPr>
        <p:spPr>
          <a:xfrm>
            <a:off x="3919206" y="1979829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</a:t>
            </a:r>
            <a:r>
              <a:rPr lang="ru-RU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0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6301" y="2440904"/>
            <a:ext cx="3145225" cy="185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Заголовок 1"/>
          <p:cNvSpPr txBox="1">
            <a:spLocks/>
          </p:cNvSpPr>
          <p:nvPr userDrawn="1"/>
        </p:nvSpPr>
        <p:spPr>
          <a:xfrm>
            <a:off x="1409978" y="2280748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 userDrawn="1"/>
        </p:nvSpPr>
        <p:spPr>
          <a:xfrm>
            <a:off x="2167055" y="2280748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 userDrawn="1"/>
        </p:nvSpPr>
        <p:spPr>
          <a:xfrm>
            <a:off x="2945019" y="2280748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Прямоугольник 17"/>
          <p:cNvSpPr/>
          <p:nvPr userDrawn="1"/>
        </p:nvSpPr>
        <p:spPr>
          <a:xfrm>
            <a:off x="1434931" y="2282187"/>
            <a:ext cx="377070" cy="52805"/>
          </a:xfrm>
          <a:prstGeom prst="rect">
            <a:avLst/>
          </a:prstGeom>
          <a:solidFill>
            <a:srgbClr val="B4C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 dirty="0"/>
          </a:p>
        </p:txBody>
      </p:sp>
      <p:sp>
        <p:nvSpPr>
          <p:cNvPr id="21" name="Прямоугольник 18"/>
          <p:cNvSpPr/>
          <p:nvPr userDrawn="1"/>
        </p:nvSpPr>
        <p:spPr>
          <a:xfrm>
            <a:off x="2192009" y="2282187"/>
            <a:ext cx="377070" cy="52805"/>
          </a:xfrm>
          <a:prstGeom prst="rect">
            <a:avLst/>
          </a:prstGeom>
          <a:solidFill>
            <a:srgbClr val="B4C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22" name="Прямоугольник 19"/>
          <p:cNvSpPr/>
          <p:nvPr userDrawn="1"/>
        </p:nvSpPr>
        <p:spPr>
          <a:xfrm>
            <a:off x="2969972" y="2282187"/>
            <a:ext cx="377070" cy="52805"/>
          </a:xfrm>
          <a:prstGeom prst="rect">
            <a:avLst/>
          </a:prstGeom>
          <a:solidFill>
            <a:srgbClr val="B4C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23" name="Овал 20"/>
          <p:cNvSpPr/>
          <p:nvPr userDrawn="1"/>
        </p:nvSpPr>
        <p:spPr>
          <a:xfrm>
            <a:off x="1958082" y="3487537"/>
            <a:ext cx="198214" cy="198398"/>
          </a:xfrm>
          <a:prstGeom prst="ellipse">
            <a:avLst/>
          </a:prstGeom>
          <a:solidFill>
            <a:srgbClr val="7AB9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24" name="Овал 21"/>
          <p:cNvSpPr/>
          <p:nvPr userDrawn="1"/>
        </p:nvSpPr>
        <p:spPr>
          <a:xfrm>
            <a:off x="1958082" y="3838476"/>
            <a:ext cx="198214" cy="198398"/>
          </a:xfrm>
          <a:prstGeom prst="ellipse">
            <a:avLst/>
          </a:prstGeom>
          <a:solidFill>
            <a:srgbClr val="B4C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25" name="Овал 22"/>
          <p:cNvSpPr/>
          <p:nvPr userDrawn="1"/>
        </p:nvSpPr>
        <p:spPr>
          <a:xfrm>
            <a:off x="1938098" y="3139008"/>
            <a:ext cx="198214" cy="198398"/>
          </a:xfrm>
          <a:prstGeom prst="ellipse">
            <a:avLst/>
          </a:prstGeom>
          <a:solidFill>
            <a:srgbClr val="7E7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26" name="Стрелка вверх 23"/>
          <p:cNvSpPr/>
          <p:nvPr userDrawn="1"/>
        </p:nvSpPr>
        <p:spPr>
          <a:xfrm>
            <a:off x="1026613" y="3309703"/>
            <a:ext cx="367436" cy="731321"/>
          </a:xfrm>
          <a:prstGeom prst="upArrow">
            <a:avLst/>
          </a:prstGeom>
          <a:solidFill>
            <a:srgbClr val="B4C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27" name="Стрелка вверх 24"/>
          <p:cNvSpPr/>
          <p:nvPr userDrawn="1"/>
        </p:nvSpPr>
        <p:spPr>
          <a:xfrm>
            <a:off x="1486964" y="3573391"/>
            <a:ext cx="234952" cy="467633"/>
          </a:xfrm>
          <a:prstGeom prst="upArrow">
            <a:avLst/>
          </a:prstGeom>
          <a:solidFill>
            <a:srgbClr val="B4C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28" name="Овал 25"/>
          <p:cNvSpPr/>
          <p:nvPr userDrawn="1"/>
        </p:nvSpPr>
        <p:spPr>
          <a:xfrm>
            <a:off x="2281437" y="3841693"/>
            <a:ext cx="198214" cy="198398"/>
          </a:xfrm>
          <a:prstGeom prst="ellipse">
            <a:avLst/>
          </a:prstGeom>
          <a:solidFill>
            <a:srgbClr val="B4C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29" name="Овал 26"/>
          <p:cNvSpPr/>
          <p:nvPr userDrawn="1"/>
        </p:nvSpPr>
        <p:spPr>
          <a:xfrm>
            <a:off x="2594033" y="3838476"/>
            <a:ext cx="198214" cy="198398"/>
          </a:xfrm>
          <a:prstGeom prst="ellipse">
            <a:avLst/>
          </a:prstGeom>
          <a:solidFill>
            <a:srgbClr val="B4C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30" name="Овал 27"/>
          <p:cNvSpPr/>
          <p:nvPr userDrawn="1"/>
        </p:nvSpPr>
        <p:spPr>
          <a:xfrm>
            <a:off x="2916610" y="3841693"/>
            <a:ext cx="198214" cy="198398"/>
          </a:xfrm>
          <a:prstGeom prst="ellipse">
            <a:avLst/>
          </a:prstGeom>
          <a:solidFill>
            <a:srgbClr val="B4C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31" name="Овал 28"/>
          <p:cNvSpPr/>
          <p:nvPr userDrawn="1"/>
        </p:nvSpPr>
        <p:spPr>
          <a:xfrm>
            <a:off x="3239264" y="3842626"/>
            <a:ext cx="198214" cy="198398"/>
          </a:xfrm>
          <a:prstGeom prst="ellipse">
            <a:avLst/>
          </a:prstGeom>
          <a:solidFill>
            <a:srgbClr val="B4C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32" name="Овал 29"/>
          <p:cNvSpPr/>
          <p:nvPr userDrawn="1"/>
        </p:nvSpPr>
        <p:spPr>
          <a:xfrm>
            <a:off x="2281436" y="3487537"/>
            <a:ext cx="198214" cy="198398"/>
          </a:xfrm>
          <a:prstGeom prst="ellipse">
            <a:avLst/>
          </a:prstGeom>
          <a:solidFill>
            <a:srgbClr val="7AB9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33" name="Овал 30"/>
          <p:cNvSpPr/>
          <p:nvPr userDrawn="1"/>
        </p:nvSpPr>
        <p:spPr>
          <a:xfrm>
            <a:off x="2587479" y="3487537"/>
            <a:ext cx="198214" cy="198398"/>
          </a:xfrm>
          <a:prstGeom prst="ellipse">
            <a:avLst/>
          </a:prstGeom>
          <a:solidFill>
            <a:srgbClr val="7AB9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34" name="Овал 31"/>
          <p:cNvSpPr/>
          <p:nvPr userDrawn="1"/>
        </p:nvSpPr>
        <p:spPr>
          <a:xfrm>
            <a:off x="2916610" y="3487537"/>
            <a:ext cx="198214" cy="198398"/>
          </a:xfrm>
          <a:prstGeom prst="ellipse">
            <a:avLst/>
          </a:prstGeom>
          <a:solidFill>
            <a:srgbClr val="7AB9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35" name="Овал 32"/>
          <p:cNvSpPr/>
          <p:nvPr userDrawn="1"/>
        </p:nvSpPr>
        <p:spPr>
          <a:xfrm>
            <a:off x="2281437" y="3139008"/>
            <a:ext cx="198214" cy="198398"/>
          </a:xfrm>
          <a:prstGeom prst="ellipse">
            <a:avLst/>
          </a:prstGeom>
          <a:solidFill>
            <a:srgbClr val="7E7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36" name="Овал 33"/>
          <p:cNvSpPr/>
          <p:nvPr userDrawn="1"/>
        </p:nvSpPr>
        <p:spPr>
          <a:xfrm>
            <a:off x="2594034" y="3139008"/>
            <a:ext cx="198214" cy="198398"/>
          </a:xfrm>
          <a:prstGeom prst="ellipse">
            <a:avLst/>
          </a:prstGeom>
          <a:noFill/>
          <a:ln w="28575">
            <a:solidFill>
              <a:srgbClr val="7E7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37" name="Овал 34"/>
          <p:cNvSpPr/>
          <p:nvPr userDrawn="1"/>
        </p:nvSpPr>
        <p:spPr>
          <a:xfrm>
            <a:off x="2913477" y="3139008"/>
            <a:ext cx="198214" cy="198398"/>
          </a:xfrm>
          <a:prstGeom prst="ellipse">
            <a:avLst/>
          </a:prstGeom>
          <a:noFill/>
          <a:ln w="28575">
            <a:solidFill>
              <a:srgbClr val="7E7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38" name="Овал 35"/>
          <p:cNvSpPr/>
          <p:nvPr userDrawn="1"/>
        </p:nvSpPr>
        <p:spPr>
          <a:xfrm>
            <a:off x="3231605" y="3139008"/>
            <a:ext cx="198214" cy="198398"/>
          </a:xfrm>
          <a:prstGeom prst="ellipse">
            <a:avLst/>
          </a:prstGeom>
          <a:noFill/>
          <a:ln w="28575">
            <a:solidFill>
              <a:srgbClr val="7E7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39" name="Овал 36"/>
          <p:cNvSpPr/>
          <p:nvPr userDrawn="1"/>
        </p:nvSpPr>
        <p:spPr>
          <a:xfrm>
            <a:off x="3231605" y="3487537"/>
            <a:ext cx="198214" cy="198398"/>
          </a:xfrm>
          <a:prstGeom prst="ellipse">
            <a:avLst/>
          </a:prstGeom>
          <a:noFill/>
          <a:ln w="28575">
            <a:solidFill>
              <a:srgbClr val="7E7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40" name="Заголовок 1"/>
          <p:cNvSpPr txBox="1">
            <a:spLocks/>
          </p:cNvSpPr>
          <p:nvPr userDrawn="1"/>
        </p:nvSpPr>
        <p:spPr>
          <a:xfrm>
            <a:off x="617424" y="2288216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Прямоугольник 38"/>
          <p:cNvSpPr/>
          <p:nvPr userDrawn="1"/>
        </p:nvSpPr>
        <p:spPr>
          <a:xfrm>
            <a:off x="642377" y="2289655"/>
            <a:ext cx="377070" cy="52805"/>
          </a:xfrm>
          <a:prstGeom prst="rect">
            <a:avLst/>
          </a:prstGeom>
          <a:solidFill>
            <a:srgbClr val="B4C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 dirty="0"/>
          </a:p>
        </p:txBody>
      </p:sp>
      <p:graphicFrame>
        <p:nvGraphicFramePr>
          <p:cNvPr id="42" name="Диаграмма 39"/>
          <p:cNvGraphicFramePr/>
          <p:nvPr userDrawn="1">
            <p:extLst>
              <p:ext uri="{D42A27DB-BD31-4B8C-83A1-F6EECF244321}">
                <p14:modId xmlns:p14="http://schemas.microsoft.com/office/powerpoint/2010/main" val="1009773260"/>
              </p:ext>
            </p:extLst>
          </p:nvPr>
        </p:nvGraphicFramePr>
        <p:xfrm>
          <a:off x="423322" y="1388347"/>
          <a:ext cx="837104" cy="846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3" name="Диаграмма 40"/>
          <p:cNvGraphicFramePr/>
          <p:nvPr userDrawn="1">
            <p:extLst>
              <p:ext uri="{D42A27DB-BD31-4B8C-83A1-F6EECF244321}">
                <p14:modId xmlns:p14="http://schemas.microsoft.com/office/powerpoint/2010/main" val="1843402226"/>
              </p:ext>
            </p:extLst>
          </p:nvPr>
        </p:nvGraphicFramePr>
        <p:xfrm>
          <a:off x="1188418" y="1388346"/>
          <a:ext cx="864096" cy="843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4" name="Диаграмма 41"/>
          <p:cNvGraphicFramePr/>
          <p:nvPr userDrawn="1">
            <p:extLst>
              <p:ext uri="{D42A27DB-BD31-4B8C-83A1-F6EECF244321}">
                <p14:modId xmlns:p14="http://schemas.microsoft.com/office/powerpoint/2010/main" val="314637113"/>
              </p:ext>
            </p:extLst>
          </p:nvPr>
        </p:nvGraphicFramePr>
        <p:xfrm>
          <a:off x="1927071" y="1388346"/>
          <a:ext cx="927830" cy="843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5" name="Диаграмма 42"/>
          <p:cNvGraphicFramePr/>
          <p:nvPr userDrawn="1">
            <p:extLst>
              <p:ext uri="{D42A27DB-BD31-4B8C-83A1-F6EECF244321}">
                <p14:modId xmlns:p14="http://schemas.microsoft.com/office/powerpoint/2010/main" val="1001219277"/>
              </p:ext>
            </p:extLst>
          </p:nvPr>
        </p:nvGraphicFramePr>
        <p:xfrm>
          <a:off x="2719160" y="1388346"/>
          <a:ext cx="874395" cy="843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46" name="Picture 2" descr="C:\Users\User\Desktop\презы\dФайлы для презентации_2508-01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79" y="3085189"/>
            <a:ext cx="402862" cy="95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Заголовок 1"/>
          <p:cNvSpPr txBox="1">
            <a:spLocks/>
          </p:cNvSpPr>
          <p:nvPr userDrawn="1"/>
        </p:nvSpPr>
        <p:spPr>
          <a:xfrm>
            <a:off x="387903" y="38739"/>
            <a:ext cx="4803513" cy="997099"/>
          </a:xfrm>
          <a:prstGeom prst="rect">
            <a:avLst/>
          </a:prstGeom>
        </p:spPr>
        <p:txBody>
          <a:bodyPr vert="horz" lIns="144000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3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Заголовок</a:t>
            </a:r>
            <a:endParaRPr lang="ru-RU" sz="23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8" name="Прямоугольник 2"/>
          <p:cNvSpPr/>
          <p:nvPr userDrawn="1"/>
        </p:nvSpPr>
        <p:spPr>
          <a:xfrm>
            <a:off x="504000" y="4684334"/>
            <a:ext cx="4572794" cy="142757"/>
          </a:xfrm>
          <a:prstGeom prst="rect">
            <a:avLst/>
          </a:prstGeom>
        </p:spPr>
        <p:txBody>
          <a:bodyPr lIns="34567" tIns="17283" rIns="34567" bIns="17283">
            <a:spAutoFit/>
          </a:bodyPr>
          <a:lstStyle/>
          <a:p>
            <a:r>
              <a:rPr lang="ru-RU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Место для указания источников и сносок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32000" y="4648301"/>
            <a:ext cx="2133600" cy="274351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0" name="Picture 4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000" y="360333"/>
            <a:ext cx="926592" cy="32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2048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 userDrawn="1"/>
        </p:nvSpPr>
        <p:spPr>
          <a:xfrm>
            <a:off x="444176" y="1423320"/>
            <a:ext cx="4127825" cy="2421666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Таким образом, начало повседневной работы </a:t>
            </a:r>
          </a:p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по формированию позиции создает предпосылки качественно новых шагов для новых предложений. Соображения высшего порядка, а также дальнейшее развитие различных форм деятельности требует </a:t>
            </a:r>
          </a:p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от нас системного анализа направлений прогрессивного развития. </a:t>
            </a:r>
          </a:p>
          <a:p>
            <a:pPr lvl="0">
              <a:spcBef>
                <a:spcPct val="0"/>
              </a:spcBef>
            </a:pPr>
            <a:endParaRPr lang="ru-RU" sz="12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С другой стороны выбранный нами инновационный путь играет важную роль в формировании экономической целесообразности принимаемых решений.</a:t>
            </a:r>
          </a:p>
        </p:txBody>
      </p:sp>
      <p:sp>
        <p:nvSpPr>
          <p:cNvPr id="11" name="Прямоугольник 6"/>
          <p:cNvSpPr/>
          <p:nvPr userDrawn="1"/>
        </p:nvSpPr>
        <p:spPr>
          <a:xfrm>
            <a:off x="4895480" y="4149596"/>
            <a:ext cx="382188" cy="54244"/>
          </a:xfrm>
          <a:prstGeom prst="rect">
            <a:avLst/>
          </a:prstGeom>
          <a:solidFill>
            <a:srgbClr val="EFA6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12" name="Прямоугольник 7"/>
          <p:cNvSpPr/>
          <p:nvPr userDrawn="1"/>
        </p:nvSpPr>
        <p:spPr>
          <a:xfrm>
            <a:off x="5654953" y="4149596"/>
            <a:ext cx="382188" cy="54244"/>
          </a:xfrm>
          <a:prstGeom prst="rect">
            <a:avLst/>
          </a:prstGeom>
          <a:solidFill>
            <a:srgbClr val="F04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13" name="Прямоугольник 8"/>
          <p:cNvSpPr/>
          <p:nvPr userDrawn="1"/>
        </p:nvSpPr>
        <p:spPr>
          <a:xfrm>
            <a:off x="6374539" y="4149596"/>
            <a:ext cx="382188" cy="54244"/>
          </a:xfrm>
          <a:prstGeom prst="rect">
            <a:avLst/>
          </a:prstGeom>
          <a:solidFill>
            <a:srgbClr val="B426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14" name="Прямоугольник 9"/>
          <p:cNvSpPr/>
          <p:nvPr userDrawn="1"/>
        </p:nvSpPr>
        <p:spPr>
          <a:xfrm>
            <a:off x="7101809" y="4149596"/>
            <a:ext cx="382188" cy="54244"/>
          </a:xfrm>
          <a:prstGeom prst="rect">
            <a:avLst/>
          </a:prstGeom>
          <a:solidFill>
            <a:srgbClr val="005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15" name="Прямоугольник 10"/>
          <p:cNvSpPr/>
          <p:nvPr userDrawn="1"/>
        </p:nvSpPr>
        <p:spPr>
          <a:xfrm>
            <a:off x="7811587" y="4149596"/>
            <a:ext cx="382188" cy="54244"/>
          </a:xfrm>
          <a:prstGeom prst="rect">
            <a:avLst/>
          </a:prstGeom>
          <a:solidFill>
            <a:srgbClr val="5EAEE0"/>
          </a:solidFill>
          <a:ln>
            <a:solidFill>
              <a:srgbClr val="6FA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16" name="Заголовок 1"/>
          <p:cNvSpPr txBox="1">
            <a:spLocks/>
          </p:cNvSpPr>
          <p:nvPr userDrawn="1"/>
        </p:nvSpPr>
        <p:spPr>
          <a:xfrm>
            <a:off x="4873087" y="4176718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 userDrawn="1"/>
        </p:nvSpPr>
        <p:spPr>
          <a:xfrm>
            <a:off x="5627656" y="4176718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 userDrawn="1"/>
        </p:nvSpPr>
        <p:spPr>
          <a:xfrm>
            <a:off x="6347241" y="4176718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 userDrawn="1"/>
        </p:nvSpPr>
        <p:spPr>
          <a:xfrm>
            <a:off x="7084319" y="4176718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 userDrawn="1"/>
        </p:nvSpPr>
        <p:spPr>
          <a:xfrm>
            <a:off x="7794098" y="4176718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21" name="Диаграмма 16"/>
          <p:cNvGraphicFramePr/>
          <p:nvPr userDrawn="1">
            <p:extLst>
              <p:ext uri="{D42A27DB-BD31-4B8C-83A1-F6EECF244321}">
                <p14:modId xmlns:p14="http://schemas.microsoft.com/office/powerpoint/2010/main" val="306832630"/>
              </p:ext>
            </p:extLst>
          </p:nvPr>
        </p:nvGraphicFramePr>
        <p:xfrm>
          <a:off x="4788818" y="558425"/>
          <a:ext cx="3456384" cy="3566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Заголовок 1"/>
          <p:cNvSpPr txBox="1">
            <a:spLocks/>
          </p:cNvSpPr>
          <p:nvPr userDrawn="1"/>
        </p:nvSpPr>
        <p:spPr>
          <a:xfrm>
            <a:off x="387903" y="38739"/>
            <a:ext cx="4803513" cy="997099"/>
          </a:xfrm>
          <a:prstGeom prst="rect">
            <a:avLst/>
          </a:prstGeom>
        </p:spPr>
        <p:txBody>
          <a:bodyPr vert="horz" lIns="144000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3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Заголовок</a:t>
            </a:r>
            <a:endParaRPr lang="ru-RU" sz="23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Прямоугольник 2"/>
          <p:cNvSpPr/>
          <p:nvPr userDrawn="1"/>
        </p:nvSpPr>
        <p:spPr>
          <a:xfrm>
            <a:off x="504000" y="4684334"/>
            <a:ext cx="4572794" cy="142757"/>
          </a:xfrm>
          <a:prstGeom prst="rect">
            <a:avLst/>
          </a:prstGeom>
        </p:spPr>
        <p:txBody>
          <a:bodyPr lIns="34567" tIns="17283" rIns="34567" bIns="17283">
            <a:spAutoFit/>
          </a:bodyPr>
          <a:lstStyle/>
          <a:p>
            <a:r>
              <a:rPr lang="ru-RU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Место для указания источников и сносок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32000" y="4648301"/>
            <a:ext cx="2133600" cy="274351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7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000" y="360333"/>
            <a:ext cx="926592" cy="32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014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9310CD53-C53B-444A-B514-D012323D8594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6DF24603-9A1B-F342-92E0-89DE32840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66974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9310CD53-C53B-444A-B514-D012323D8594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6DF24603-9A1B-F342-92E0-89DE32840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562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430920" y="1789976"/>
            <a:ext cx="4429906" cy="997099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>
              <a:lnSpc>
                <a:spcPts val="3780"/>
              </a:lnSpc>
            </a:pPr>
            <a:r>
              <a:rPr lang="ru-RU" sz="41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1.1.</a:t>
            </a:r>
          </a:p>
          <a:p>
            <a:pPr>
              <a:lnSpc>
                <a:spcPts val="3780"/>
              </a:lnSpc>
            </a:pPr>
            <a:endParaRPr lang="ru-RU" sz="4100" b="1" dirty="0" smtClean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  <a:p>
            <a:pPr>
              <a:lnSpc>
                <a:spcPts val="3780"/>
              </a:lnSpc>
            </a:pPr>
            <a:r>
              <a:rPr lang="ru-RU" sz="4100" b="1" dirty="0" err="1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Перебивочный</a:t>
            </a:r>
            <a:r>
              <a:rPr lang="ru-RU" sz="41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 </a:t>
            </a:r>
          </a:p>
          <a:p>
            <a:pPr>
              <a:lnSpc>
                <a:spcPts val="3780"/>
              </a:lnSpc>
            </a:pPr>
            <a:r>
              <a:rPr lang="ru-RU" sz="41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слайд</a:t>
            </a:r>
            <a:endParaRPr lang="ru-RU" sz="4100" b="1" dirty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18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430920" y="1328900"/>
            <a:ext cx="4429906" cy="997099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>
              <a:lnSpc>
                <a:spcPts val="3780"/>
              </a:lnSpc>
            </a:pPr>
            <a:endParaRPr lang="ru-RU" sz="4100" b="1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3780"/>
              </a:lnSpc>
            </a:pPr>
            <a:r>
              <a:rPr lang="ru-RU" sz="41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Спасибо </a:t>
            </a:r>
          </a:p>
          <a:p>
            <a:pPr>
              <a:lnSpc>
                <a:spcPts val="3780"/>
              </a:lnSpc>
            </a:pPr>
            <a:r>
              <a:rPr lang="ru-RU" sz="41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за внимание</a:t>
            </a:r>
            <a:endParaRPr lang="ru-RU" sz="41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Прямоугольник 6"/>
          <p:cNvSpPr/>
          <p:nvPr userDrawn="1"/>
        </p:nvSpPr>
        <p:spPr>
          <a:xfrm>
            <a:off x="504056" y="2922004"/>
            <a:ext cx="4572794" cy="1736976"/>
          </a:xfrm>
          <a:prstGeom prst="rect">
            <a:avLst/>
          </a:prstGeom>
        </p:spPr>
        <p:txBody>
          <a:bodyPr lIns="34567" tIns="17283" rIns="34567" bIns="17283">
            <a:spAutoFit/>
          </a:bodyPr>
          <a:lstStyle/>
          <a:p>
            <a:r>
              <a:rPr lang="ru-RU" sz="14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Фамилия Имя Отчество</a:t>
            </a:r>
          </a:p>
          <a:p>
            <a:r>
              <a:rPr lang="ru-RU" sz="14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Должность</a:t>
            </a:r>
          </a:p>
          <a:p>
            <a:endParaRPr lang="ru-RU" sz="14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ru-RU" sz="11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Тел.: +7 (000) 000 00 00, доб. 0000</a:t>
            </a:r>
          </a:p>
          <a:p>
            <a:r>
              <a:rPr lang="ru-RU" sz="1100" dirty="0" err="1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Моб</a:t>
            </a:r>
            <a:r>
              <a:rPr lang="ru-RU" sz="11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. тел.: +7 (000) 000 00 00</a:t>
            </a:r>
          </a:p>
          <a:p>
            <a:r>
              <a:rPr lang="ru-RU" sz="1100" dirty="0" err="1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E-mail</a:t>
            </a:r>
            <a:r>
              <a:rPr lang="ru-RU" sz="11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ru-RU" sz="1100" dirty="0" err="1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namesurname@</a:t>
            </a:r>
            <a:r>
              <a:rPr lang="en-US" sz="1100" dirty="0" err="1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rosatom</a:t>
            </a:r>
            <a:r>
              <a:rPr lang="ru-RU" sz="11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r>
              <a:rPr lang="ru-RU" sz="1100" dirty="0" err="1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ru</a:t>
            </a:r>
            <a:endParaRPr lang="ru-RU" sz="11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1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www.rosatom.ru</a:t>
            </a:r>
            <a:endParaRPr lang="ru-RU" sz="11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ru-RU" sz="14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ru-RU" sz="105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21.05.2020</a:t>
            </a:r>
            <a:endParaRPr lang="ru-RU" sz="105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647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9310CD53-C53B-444A-B514-D012323D8594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6DF24603-9A1B-F342-92E0-89DE32840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539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425690" y="1483832"/>
            <a:ext cx="3931080" cy="2421666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Таким образом, начало повседневной работы </a:t>
            </a:r>
          </a:p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по формированию позиции создает предпосылки качественно новых шагов для новых предложений. Соображения высшего порядка, а также дальнейшее развитие различных форм деятельности требует от нас системного анализа направлений. </a:t>
            </a:r>
          </a:p>
          <a:p>
            <a:pPr lvl="0">
              <a:spcBef>
                <a:spcPct val="0"/>
              </a:spcBef>
            </a:pPr>
            <a:endParaRPr lang="ru-RU" sz="12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Таким образом, начало повседневной работы </a:t>
            </a:r>
          </a:p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по формированию позиции создает предпосылки качественно новых шагов для новых предложений. Соображения высшего порядка, а также дальнейшее развитие различных форм деятельности</a:t>
            </a:r>
          </a:p>
        </p:txBody>
      </p:sp>
      <p:pic>
        <p:nvPicPr>
          <p:cNvPr id="8" name="Picture 3" descr="C:\Users\Garvis\Desktop\атом_0812\Презы\Файлы для презентации_цфо-1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1116" y="1383145"/>
            <a:ext cx="4034808" cy="2558367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 userDrawn="1"/>
        </p:nvSpPr>
        <p:spPr>
          <a:xfrm>
            <a:off x="387903" y="38739"/>
            <a:ext cx="4803513" cy="997099"/>
          </a:xfrm>
          <a:prstGeom prst="rect">
            <a:avLst/>
          </a:prstGeom>
        </p:spPr>
        <p:txBody>
          <a:bodyPr vert="horz" lIns="144000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3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Заголовок</a:t>
            </a:r>
            <a:endParaRPr lang="ru-RU" sz="23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Прямоугольник 2"/>
          <p:cNvSpPr/>
          <p:nvPr userDrawn="1"/>
        </p:nvSpPr>
        <p:spPr>
          <a:xfrm>
            <a:off x="504000" y="4684334"/>
            <a:ext cx="4572794" cy="142757"/>
          </a:xfrm>
          <a:prstGeom prst="rect">
            <a:avLst/>
          </a:prstGeom>
        </p:spPr>
        <p:txBody>
          <a:bodyPr lIns="34567" tIns="17283" rIns="34567" bIns="17283">
            <a:spAutoFit/>
          </a:bodyPr>
          <a:lstStyle/>
          <a:p>
            <a:r>
              <a:rPr lang="ru-RU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Место для указания источников и сносок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32000" y="4648301"/>
            <a:ext cx="2133600" cy="274351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579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/>
          <p:cNvSpPr/>
          <p:nvPr userDrawn="1"/>
        </p:nvSpPr>
        <p:spPr>
          <a:xfrm>
            <a:off x="534888" y="1540189"/>
            <a:ext cx="3821883" cy="774283"/>
          </a:xfrm>
          <a:prstGeom prst="rect">
            <a:avLst/>
          </a:prstGeom>
        </p:spPr>
        <p:txBody>
          <a:bodyPr wrap="square" lIns="34567" tIns="17283" rIns="34567" bIns="17283">
            <a:spAutoFit/>
          </a:bodyPr>
          <a:lstStyle/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Таким образом, начало повседневной работы по формированию позиции.</a:t>
            </a:r>
            <a:endParaRPr lang="ru-RU" sz="16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Прямоугольник 6"/>
          <p:cNvSpPr/>
          <p:nvPr userDrawn="1"/>
        </p:nvSpPr>
        <p:spPr>
          <a:xfrm>
            <a:off x="534888" y="2739249"/>
            <a:ext cx="3821883" cy="774283"/>
          </a:xfrm>
          <a:prstGeom prst="rect">
            <a:avLst/>
          </a:prstGeom>
        </p:spPr>
        <p:txBody>
          <a:bodyPr wrap="square" lIns="34567" tIns="17283" rIns="34567" bIns="17283" num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charset="0"/>
                <a:ea typeface="Arial" charset="0"/>
                <a:cs typeface="Arial" charset="0"/>
              </a:rPr>
              <a:t>Создает предпосылки качественно         новых шагов для новых предложений.</a:t>
            </a:r>
            <a:endParaRPr lang="ru-RU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Прямоугольник 7"/>
          <p:cNvSpPr/>
          <p:nvPr userDrawn="1"/>
        </p:nvSpPr>
        <p:spPr>
          <a:xfrm>
            <a:off x="4927683" y="1540189"/>
            <a:ext cx="3931081" cy="774283"/>
          </a:xfrm>
          <a:prstGeom prst="rect">
            <a:avLst/>
          </a:prstGeom>
        </p:spPr>
        <p:txBody>
          <a:bodyPr wrap="square" lIns="34567" tIns="17283" rIns="34567" bIns="17283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С другой стороны выбранный нами инновационный путь играет важную роль.</a:t>
            </a:r>
          </a:p>
        </p:txBody>
      </p:sp>
      <p:sp>
        <p:nvSpPr>
          <p:cNvPr id="10" name="Прямоугольник 8"/>
          <p:cNvSpPr/>
          <p:nvPr userDrawn="1"/>
        </p:nvSpPr>
        <p:spPr>
          <a:xfrm>
            <a:off x="4927684" y="2739249"/>
            <a:ext cx="3821575" cy="774283"/>
          </a:xfrm>
          <a:prstGeom prst="rect">
            <a:avLst/>
          </a:prstGeom>
        </p:spPr>
        <p:txBody>
          <a:bodyPr wrap="square" lIns="34567" tIns="17283" rIns="34567" bIns="17283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Соображения высшего порядка, а также постоянный количественный рост и сфера.</a:t>
            </a:r>
            <a:endParaRPr lang="ru-RU" sz="18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 userDrawn="1"/>
        </p:nvSpPr>
        <p:spPr>
          <a:xfrm>
            <a:off x="387903" y="38739"/>
            <a:ext cx="4803513" cy="997099"/>
          </a:xfrm>
          <a:prstGeom prst="rect">
            <a:avLst/>
          </a:prstGeom>
        </p:spPr>
        <p:txBody>
          <a:bodyPr vert="horz" lIns="144000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3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Заголовок</a:t>
            </a:r>
            <a:endParaRPr lang="ru-RU" sz="23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Прямоугольник 2"/>
          <p:cNvSpPr/>
          <p:nvPr userDrawn="1"/>
        </p:nvSpPr>
        <p:spPr>
          <a:xfrm>
            <a:off x="504000" y="4684334"/>
            <a:ext cx="4572794" cy="142757"/>
          </a:xfrm>
          <a:prstGeom prst="rect">
            <a:avLst/>
          </a:prstGeom>
        </p:spPr>
        <p:txBody>
          <a:bodyPr lIns="34567" tIns="17283" rIns="34567" bIns="17283">
            <a:spAutoFit/>
          </a:bodyPr>
          <a:lstStyle/>
          <a:p>
            <a:r>
              <a:rPr lang="ru-RU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Место для указания источников и сносок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32000" y="4648301"/>
            <a:ext cx="2133600" cy="274351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4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1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452991" y="3288991"/>
            <a:ext cx="3903781" cy="914851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Таким образом, начало повседневной работы </a:t>
            </a:r>
          </a:p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по формированию позиции создает предпосылки качественно новых шагов</a:t>
            </a:r>
            <a:r>
              <a:rPr lang="en-US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sz="12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Прямоугольник 6"/>
          <p:cNvSpPr/>
          <p:nvPr userDrawn="1"/>
        </p:nvSpPr>
        <p:spPr>
          <a:xfrm>
            <a:off x="1158891" y="2685005"/>
            <a:ext cx="409749" cy="417269"/>
          </a:xfrm>
          <a:prstGeom prst="rect">
            <a:avLst/>
          </a:prstGeom>
          <a:solidFill>
            <a:srgbClr val="6FA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9" name="Заголовок 1"/>
          <p:cNvSpPr txBox="1">
            <a:spLocks/>
          </p:cNvSpPr>
          <p:nvPr userDrawn="1"/>
        </p:nvSpPr>
        <p:spPr>
          <a:xfrm>
            <a:off x="517397" y="3067289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 userDrawn="1"/>
        </p:nvSpPr>
        <p:spPr>
          <a:xfrm>
            <a:off x="1161786" y="3067289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Прямоугольник 9"/>
          <p:cNvSpPr/>
          <p:nvPr userDrawn="1"/>
        </p:nvSpPr>
        <p:spPr>
          <a:xfrm>
            <a:off x="1790650" y="2386660"/>
            <a:ext cx="409749" cy="715612"/>
          </a:xfrm>
          <a:prstGeom prst="rect">
            <a:avLst/>
          </a:prstGeom>
          <a:solidFill>
            <a:srgbClr val="6FA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12" name="Прямоугольник 10"/>
          <p:cNvSpPr/>
          <p:nvPr userDrawn="1"/>
        </p:nvSpPr>
        <p:spPr>
          <a:xfrm>
            <a:off x="2445830" y="2088319"/>
            <a:ext cx="409749" cy="1013955"/>
          </a:xfrm>
          <a:prstGeom prst="rect">
            <a:avLst/>
          </a:prstGeom>
          <a:solidFill>
            <a:srgbClr val="6FA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13" name="Прямоугольник 11"/>
          <p:cNvSpPr/>
          <p:nvPr userDrawn="1"/>
        </p:nvSpPr>
        <p:spPr>
          <a:xfrm>
            <a:off x="3101010" y="1572997"/>
            <a:ext cx="409749" cy="1529275"/>
          </a:xfrm>
          <a:prstGeom prst="rect">
            <a:avLst/>
          </a:prstGeom>
          <a:solidFill>
            <a:srgbClr val="005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14" name="Прямоугольник 12"/>
          <p:cNvSpPr/>
          <p:nvPr userDrawn="1"/>
        </p:nvSpPr>
        <p:spPr>
          <a:xfrm>
            <a:off x="3728891" y="1572997"/>
            <a:ext cx="409749" cy="1529275"/>
          </a:xfrm>
          <a:prstGeom prst="rect">
            <a:avLst/>
          </a:prstGeom>
          <a:solidFill>
            <a:srgbClr val="005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15" name="Заголовок 1"/>
          <p:cNvSpPr txBox="1">
            <a:spLocks/>
          </p:cNvSpPr>
          <p:nvPr userDrawn="1"/>
        </p:nvSpPr>
        <p:spPr>
          <a:xfrm>
            <a:off x="1800458" y="3067289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 userDrawn="1"/>
        </p:nvSpPr>
        <p:spPr>
          <a:xfrm>
            <a:off x="2445830" y="3067289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 userDrawn="1"/>
        </p:nvSpPr>
        <p:spPr>
          <a:xfrm>
            <a:off x="3083519" y="3067289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 userDrawn="1"/>
        </p:nvSpPr>
        <p:spPr>
          <a:xfrm>
            <a:off x="3738699" y="3067289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Прямоугольник 17"/>
          <p:cNvSpPr/>
          <p:nvPr userDrawn="1"/>
        </p:nvSpPr>
        <p:spPr>
          <a:xfrm>
            <a:off x="534889" y="2929105"/>
            <a:ext cx="409749" cy="173169"/>
          </a:xfrm>
          <a:prstGeom prst="rect">
            <a:avLst/>
          </a:prstGeom>
          <a:solidFill>
            <a:srgbClr val="6FA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20" name="Прямоугольник 18"/>
          <p:cNvSpPr/>
          <p:nvPr userDrawn="1"/>
        </p:nvSpPr>
        <p:spPr>
          <a:xfrm>
            <a:off x="5360594" y="2685005"/>
            <a:ext cx="409749" cy="417269"/>
          </a:xfrm>
          <a:prstGeom prst="rect">
            <a:avLst/>
          </a:prstGeom>
          <a:solidFill>
            <a:srgbClr val="005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21" name="Заголовок 1"/>
          <p:cNvSpPr txBox="1">
            <a:spLocks/>
          </p:cNvSpPr>
          <p:nvPr userDrawn="1"/>
        </p:nvSpPr>
        <p:spPr>
          <a:xfrm>
            <a:off x="4691800" y="3067289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 userDrawn="1"/>
        </p:nvSpPr>
        <p:spPr>
          <a:xfrm>
            <a:off x="5363488" y="3067289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Прямоугольник 21"/>
          <p:cNvSpPr/>
          <p:nvPr userDrawn="1"/>
        </p:nvSpPr>
        <p:spPr>
          <a:xfrm>
            <a:off x="5992353" y="2386660"/>
            <a:ext cx="409749" cy="715612"/>
          </a:xfrm>
          <a:prstGeom prst="rect">
            <a:avLst/>
          </a:prstGeom>
          <a:solidFill>
            <a:srgbClr val="005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24" name="Прямоугольник 22"/>
          <p:cNvSpPr/>
          <p:nvPr userDrawn="1"/>
        </p:nvSpPr>
        <p:spPr>
          <a:xfrm>
            <a:off x="6647532" y="2088319"/>
            <a:ext cx="409749" cy="1013955"/>
          </a:xfrm>
          <a:prstGeom prst="rect">
            <a:avLst/>
          </a:prstGeom>
          <a:solidFill>
            <a:srgbClr val="005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25" name="Прямоугольник 23"/>
          <p:cNvSpPr/>
          <p:nvPr userDrawn="1"/>
        </p:nvSpPr>
        <p:spPr>
          <a:xfrm>
            <a:off x="7302711" y="1572997"/>
            <a:ext cx="409749" cy="1529275"/>
          </a:xfrm>
          <a:prstGeom prst="rect">
            <a:avLst/>
          </a:prstGeom>
          <a:solidFill>
            <a:srgbClr val="2238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26" name="Прямоугольник 24"/>
          <p:cNvSpPr/>
          <p:nvPr userDrawn="1"/>
        </p:nvSpPr>
        <p:spPr>
          <a:xfrm>
            <a:off x="7930592" y="1572997"/>
            <a:ext cx="409749" cy="1529275"/>
          </a:xfrm>
          <a:prstGeom prst="rect">
            <a:avLst/>
          </a:prstGeom>
          <a:solidFill>
            <a:srgbClr val="2238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27" name="Заголовок 1"/>
          <p:cNvSpPr txBox="1">
            <a:spLocks/>
          </p:cNvSpPr>
          <p:nvPr userDrawn="1"/>
        </p:nvSpPr>
        <p:spPr>
          <a:xfrm>
            <a:off x="6002160" y="3067289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Заголовок 1"/>
          <p:cNvSpPr txBox="1">
            <a:spLocks/>
          </p:cNvSpPr>
          <p:nvPr userDrawn="1"/>
        </p:nvSpPr>
        <p:spPr>
          <a:xfrm>
            <a:off x="6647533" y="3067289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Заголовок 1"/>
          <p:cNvSpPr txBox="1">
            <a:spLocks/>
          </p:cNvSpPr>
          <p:nvPr userDrawn="1"/>
        </p:nvSpPr>
        <p:spPr>
          <a:xfrm>
            <a:off x="7285220" y="3067289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 userDrawn="1"/>
        </p:nvSpPr>
        <p:spPr>
          <a:xfrm>
            <a:off x="7940401" y="3067289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Прямоугольник 29"/>
          <p:cNvSpPr/>
          <p:nvPr userDrawn="1"/>
        </p:nvSpPr>
        <p:spPr>
          <a:xfrm>
            <a:off x="4709292" y="2929105"/>
            <a:ext cx="409749" cy="173169"/>
          </a:xfrm>
          <a:prstGeom prst="rect">
            <a:avLst/>
          </a:prstGeom>
          <a:solidFill>
            <a:srgbClr val="005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32" name="Заголовок 1"/>
          <p:cNvSpPr txBox="1">
            <a:spLocks/>
          </p:cNvSpPr>
          <p:nvPr userDrawn="1"/>
        </p:nvSpPr>
        <p:spPr>
          <a:xfrm>
            <a:off x="4695642" y="3247307"/>
            <a:ext cx="3903781" cy="914851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414042"/>
                </a:solidFill>
                <a:latin typeface="Arial" charset="0"/>
                <a:ea typeface="Arial" charset="0"/>
                <a:cs typeface="Arial" charset="0"/>
              </a:rPr>
              <a:t>Таким образом, начало повседневной работы </a:t>
            </a:r>
          </a:p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414042"/>
                </a:solidFill>
                <a:latin typeface="Arial" charset="0"/>
                <a:ea typeface="Arial" charset="0"/>
                <a:cs typeface="Arial" charset="0"/>
              </a:rPr>
              <a:t>по формированию позиции создает предпосылки качественно новых шагов</a:t>
            </a:r>
            <a:r>
              <a:rPr lang="en-US" sz="1200" dirty="0" smtClean="0">
                <a:solidFill>
                  <a:srgbClr val="414042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sz="1200" dirty="0">
              <a:solidFill>
                <a:srgbClr val="41404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Заголовок 1"/>
          <p:cNvSpPr txBox="1">
            <a:spLocks/>
          </p:cNvSpPr>
          <p:nvPr userDrawn="1"/>
        </p:nvSpPr>
        <p:spPr>
          <a:xfrm>
            <a:off x="387903" y="38739"/>
            <a:ext cx="4803513" cy="997099"/>
          </a:xfrm>
          <a:prstGeom prst="rect">
            <a:avLst/>
          </a:prstGeom>
        </p:spPr>
        <p:txBody>
          <a:bodyPr vert="horz" lIns="144000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3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Заголовок</a:t>
            </a:r>
            <a:endParaRPr lang="ru-RU" sz="23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Прямоугольник 2"/>
          <p:cNvSpPr/>
          <p:nvPr userDrawn="1"/>
        </p:nvSpPr>
        <p:spPr>
          <a:xfrm>
            <a:off x="504000" y="4684334"/>
            <a:ext cx="4572794" cy="142757"/>
          </a:xfrm>
          <a:prstGeom prst="rect">
            <a:avLst/>
          </a:prstGeom>
        </p:spPr>
        <p:txBody>
          <a:bodyPr lIns="34567" tIns="17283" rIns="34567" bIns="17283">
            <a:spAutoFit/>
          </a:bodyPr>
          <a:lstStyle/>
          <a:p>
            <a:r>
              <a:rPr lang="ru-RU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Место для указания источников и сносок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32000" y="4648301"/>
            <a:ext cx="2133600" cy="274351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5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000" y="360333"/>
            <a:ext cx="926592" cy="32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409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5"/>
          <p:cNvSpPr/>
          <p:nvPr userDrawn="1"/>
        </p:nvSpPr>
        <p:spPr>
          <a:xfrm>
            <a:off x="4436298" y="1654363"/>
            <a:ext cx="2028150" cy="107630"/>
          </a:xfrm>
          <a:prstGeom prst="rect">
            <a:avLst/>
          </a:prstGeom>
          <a:solidFill>
            <a:srgbClr val="4FB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 dirty="0"/>
          </a:p>
        </p:txBody>
      </p:sp>
      <p:sp>
        <p:nvSpPr>
          <p:cNvPr id="9" name="Прямоугольник 6"/>
          <p:cNvSpPr/>
          <p:nvPr userDrawn="1"/>
        </p:nvSpPr>
        <p:spPr>
          <a:xfrm>
            <a:off x="4436300" y="1546735"/>
            <a:ext cx="2704200" cy="1076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 dirty="0"/>
          </a:p>
        </p:txBody>
      </p:sp>
      <p:sp>
        <p:nvSpPr>
          <p:cNvPr id="10" name="Прямоугольник 7"/>
          <p:cNvSpPr/>
          <p:nvPr userDrawn="1"/>
        </p:nvSpPr>
        <p:spPr>
          <a:xfrm>
            <a:off x="4436301" y="1439104"/>
            <a:ext cx="2988852" cy="107630"/>
          </a:xfrm>
          <a:prstGeom prst="rect">
            <a:avLst/>
          </a:prstGeom>
          <a:solidFill>
            <a:srgbClr val="7F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 dirty="0"/>
          </a:p>
        </p:txBody>
      </p:sp>
      <p:sp>
        <p:nvSpPr>
          <p:cNvPr id="11" name="Прямоугольник 8"/>
          <p:cNvSpPr/>
          <p:nvPr userDrawn="1"/>
        </p:nvSpPr>
        <p:spPr>
          <a:xfrm>
            <a:off x="4436299" y="2168825"/>
            <a:ext cx="2802734" cy="107630"/>
          </a:xfrm>
          <a:prstGeom prst="rect">
            <a:avLst/>
          </a:prstGeom>
          <a:solidFill>
            <a:srgbClr val="4FB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 dirty="0"/>
          </a:p>
        </p:txBody>
      </p:sp>
      <p:sp>
        <p:nvSpPr>
          <p:cNvPr id="12" name="Прямоугольник 9"/>
          <p:cNvSpPr/>
          <p:nvPr userDrawn="1"/>
        </p:nvSpPr>
        <p:spPr>
          <a:xfrm>
            <a:off x="4436300" y="2061196"/>
            <a:ext cx="2962851" cy="1076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 dirty="0"/>
          </a:p>
        </p:txBody>
      </p:sp>
      <p:sp>
        <p:nvSpPr>
          <p:cNvPr id="13" name="Прямоугольник 10"/>
          <p:cNvSpPr/>
          <p:nvPr userDrawn="1"/>
        </p:nvSpPr>
        <p:spPr>
          <a:xfrm>
            <a:off x="4436299" y="1953565"/>
            <a:ext cx="2375755" cy="107630"/>
          </a:xfrm>
          <a:prstGeom prst="rect">
            <a:avLst/>
          </a:prstGeom>
          <a:solidFill>
            <a:srgbClr val="7F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 dirty="0"/>
          </a:p>
        </p:txBody>
      </p:sp>
      <p:sp>
        <p:nvSpPr>
          <p:cNvPr id="14" name="Заголовок 1"/>
          <p:cNvSpPr txBox="1">
            <a:spLocks/>
          </p:cNvSpPr>
          <p:nvPr userDrawn="1"/>
        </p:nvSpPr>
        <p:spPr>
          <a:xfrm>
            <a:off x="3919206" y="1437387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 userDrawn="1"/>
        </p:nvSpPr>
        <p:spPr>
          <a:xfrm>
            <a:off x="3919206" y="1979829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</a:t>
            </a:r>
            <a:r>
              <a:rPr lang="ru-RU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0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6301" y="2440904"/>
            <a:ext cx="3145225" cy="185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Заголовок 1"/>
          <p:cNvSpPr txBox="1">
            <a:spLocks/>
          </p:cNvSpPr>
          <p:nvPr userDrawn="1"/>
        </p:nvSpPr>
        <p:spPr>
          <a:xfrm>
            <a:off x="1409978" y="2280748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 userDrawn="1"/>
        </p:nvSpPr>
        <p:spPr>
          <a:xfrm>
            <a:off x="2167055" y="2280748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 userDrawn="1"/>
        </p:nvSpPr>
        <p:spPr>
          <a:xfrm>
            <a:off x="2945019" y="2280748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Прямоугольник 17"/>
          <p:cNvSpPr/>
          <p:nvPr userDrawn="1"/>
        </p:nvSpPr>
        <p:spPr>
          <a:xfrm>
            <a:off x="1434931" y="2282187"/>
            <a:ext cx="377070" cy="52805"/>
          </a:xfrm>
          <a:prstGeom prst="rect">
            <a:avLst/>
          </a:prstGeom>
          <a:solidFill>
            <a:srgbClr val="B4C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 dirty="0"/>
          </a:p>
        </p:txBody>
      </p:sp>
      <p:sp>
        <p:nvSpPr>
          <p:cNvPr id="21" name="Прямоугольник 18"/>
          <p:cNvSpPr/>
          <p:nvPr userDrawn="1"/>
        </p:nvSpPr>
        <p:spPr>
          <a:xfrm>
            <a:off x="2192009" y="2282187"/>
            <a:ext cx="377070" cy="52805"/>
          </a:xfrm>
          <a:prstGeom prst="rect">
            <a:avLst/>
          </a:prstGeom>
          <a:solidFill>
            <a:srgbClr val="B4C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22" name="Прямоугольник 19"/>
          <p:cNvSpPr/>
          <p:nvPr userDrawn="1"/>
        </p:nvSpPr>
        <p:spPr>
          <a:xfrm>
            <a:off x="2969972" y="2282187"/>
            <a:ext cx="377070" cy="52805"/>
          </a:xfrm>
          <a:prstGeom prst="rect">
            <a:avLst/>
          </a:prstGeom>
          <a:solidFill>
            <a:srgbClr val="B4C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23" name="Овал 20"/>
          <p:cNvSpPr/>
          <p:nvPr userDrawn="1"/>
        </p:nvSpPr>
        <p:spPr>
          <a:xfrm>
            <a:off x="1958082" y="3487537"/>
            <a:ext cx="198214" cy="198398"/>
          </a:xfrm>
          <a:prstGeom prst="ellipse">
            <a:avLst/>
          </a:prstGeom>
          <a:solidFill>
            <a:srgbClr val="7AB9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24" name="Овал 21"/>
          <p:cNvSpPr/>
          <p:nvPr userDrawn="1"/>
        </p:nvSpPr>
        <p:spPr>
          <a:xfrm>
            <a:off x="1958082" y="3838476"/>
            <a:ext cx="198214" cy="198398"/>
          </a:xfrm>
          <a:prstGeom prst="ellipse">
            <a:avLst/>
          </a:prstGeom>
          <a:solidFill>
            <a:srgbClr val="B4C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25" name="Овал 22"/>
          <p:cNvSpPr/>
          <p:nvPr userDrawn="1"/>
        </p:nvSpPr>
        <p:spPr>
          <a:xfrm>
            <a:off x="1938098" y="3139008"/>
            <a:ext cx="198214" cy="198398"/>
          </a:xfrm>
          <a:prstGeom prst="ellipse">
            <a:avLst/>
          </a:prstGeom>
          <a:solidFill>
            <a:srgbClr val="7E7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26" name="Стрелка вверх 23"/>
          <p:cNvSpPr/>
          <p:nvPr userDrawn="1"/>
        </p:nvSpPr>
        <p:spPr>
          <a:xfrm>
            <a:off x="1026613" y="3309703"/>
            <a:ext cx="367436" cy="731321"/>
          </a:xfrm>
          <a:prstGeom prst="upArrow">
            <a:avLst/>
          </a:prstGeom>
          <a:solidFill>
            <a:srgbClr val="B4C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27" name="Стрелка вверх 24"/>
          <p:cNvSpPr/>
          <p:nvPr userDrawn="1"/>
        </p:nvSpPr>
        <p:spPr>
          <a:xfrm>
            <a:off x="1486964" y="3573391"/>
            <a:ext cx="234952" cy="467633"/>
          </a:xfrm>
          <a:prstGeom prst="upArrow">
            <a:avLst/>
          </a:prstGeom>
          <a:solidFill>
            <a:srgbClr val="B4C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28" name="Овал 25"/>
          <p:cNvSpPr/>
          <p:nvPr userDrawn="1"/>
        </p:nvSpPr>
        <p:spPr>
          <a:xfrm>
            <a:off x="2281437" y="3841693"/>
            <a:ext cx="198214" cy="198398"/>
          </a:xfrm>
          <a:prstGeom prst="ellipse">
            <a:avLst/>
          </a:prstGeom>
          <a:solidFill>
            <a:srgbClr val="B4C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29" name="Овал 26"/>
          <p:cNvSpPr/>
          <p:nvPr userDrawn="1"/>
        </p:nvSpPr>
        <p:spPr>
          <a:xfrm>
            <a:off x="2594033" y="3838476"/>
            <a:ext cx="198214" cy="198398"/>
          </a:xfrm>
          <a:prstGeom prst="ellipse">
            <a:avLst/>
          </a:prstGeom>
          <a:solidFill>
            <a:srgbClr val="B4C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30" name="Овал 27"/>
          <p:cNvSpPr/>
          <p:nvPr userDrawn="1"/>
        </p:nvSpPr>
        <p:spPr>
          <a:xfrm>
            <a:off x="2916610" y="3841693"/>
            <a:ext cx="198214" cy="198398"/>
          </a:xfrm>
          <a:prstGeom prst="ellipse">
            <a:avLst/>
          </a:prstGeom>
          <a:solidFill>
            <a:srgbClr val="B4C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31" name="Овал 28"/>
          <p:cNvSpPr/>
          <p:nvPr userDrawn="1"/>
        </p:nvSpPr>
        <p:spPr>
          <a:xfrm>
            <a:off x="3239264" y="3842626"/>
            <a:ext cx="198214" cy="198398"/>
          </a:xfrm>
          <a:prstGeom prst="ellipse">
            <a:avLst/>
          </a:prstGeom>
          <a:solidFill>
            <a:srgbClr val="B4C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32" name="Овал 29"/>
          <p:cNvSpPr/>
          <p:nvPr userDrawn="1"/>
        </p:nvSpPr>
        <p:spPr>
          <a:xfrm>
            <a:off x="2281436" y="3487537"/>
            <a:ext cx="198214" cy="198398"/>
          </a:xfrm>
          <a:prstGeom prst="ellipse">
            <a:avLst/>
          </a:prstGeom>
          <a:solidFill>
            <a:srgbClr val="7AB9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33" name="Овал 30"/>
          <p:cNvSpPr/>
          <p:nvPr userDrawn="1"/>
        </p:nvSpPr>
        <p:spPr>
          <a:xfrm>
            <a:off x="2587479" y="3487537"/>
            <a:ext cx="198214" cy="198398"/>
          </a:xfrm>
          <a:prstGeom prst="ellipse">
            <a:avLst/>
          </a:prstGeom>
          <a:solidFill>
            <a:srgbClr val="7AB9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34" name="Овал 31"/>
          <p:cNvSpPr/>
          <p:nvPr userDrawn="1"/>
        </p:nvSpPr>
        <p:spPr>
          <a:xfrm>
            <a:off x="2916610" y="3487537"/>
            <a:ext cx="198214" cy="198398"/>
          </a:xfrm>
          <a:prstGeom prst="ellipse">
            <a:avLst/>
          </a:prstGeom>
          <a:solidFill>
            <a:srgbClr val="7AB9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35" name="Овал 32"/>
          <p:cNvSpPr/>
          <p:nvPr userDrawn="1"/>
        </p:nvSpPr>
        <p:spPr>
          <a:xfrm>
            <a:off x="2281437" y="3139008"/>
            <a:ext cx="198214" cy="198398"/>
          </a:xfrm>
          <a:prstGeom prst="ellipse">
            <a:avLst/>
          </a:prstGeom>
          <a:solidFill>
            <a:srgbClr val="7E7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36" name="Овал 33"/>
          <p:cNvSpPr/>
          <p:nvPr userDrawn="1"/>
        </p:nvSpPr>
        <p:spPr>
          <a:xfrm>
            <a:off x="2594034" y="3139008"/>
            <a:ext cx="198214" cy="198398"/>
          </a:xfrm>
          <a:prstGeom prst="ellipse">
            <a:avLst/>
          </a:prstGeom>
          <a:noFill/>
          <a:ln w="28575">
            <a:solidFill>
              <a:srgbClr val="7E7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37" name="Овал 34"/>
          <p:cNvSpPr/>
          <p:nvPr userDrawn="1"/>
        </p:nvSpPr>
        <p:spPr>
          <a:xfrm>
            <a:off x="2913477" y="3139008"/>
            <a:ext cx="198214" cy="198398"/>
          </a:xfrm>
          <a:prstGeom prst="ellipse">
            <a:avLst/>
          </a:prstGeom>
          <a:noFill/>
          <a:ln w="28575">
            <a:solidFill>
              <a:srgbClr val="7E7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38" name="Овал 35"/>
          <p:cNvSpPr/>
          <p:nvPr userDrawn="1"/>
        </p:nvSpPr>
        <p:spPr>
          <a:xfrm>
            <a:off x="3231605" y="3139008"/>
            <a:ext cx="198214" cy="198398"/>
          </a:xfrm>
          <a:prstGeom prst="ellipse">
            <a:avLst/>
          </a:prstGeom>
          <a:noFill/>
          <a:ln w="28575">
            <a:solidFill>
              <a:srgbClr val="7E7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39" name="Овал 36"/>
          <p:cNvSpPr/>
          <p:nvPr userDrawn="1"/>
        </p:nvSpPr>
        <p:spPr>
          <a:xfrm>
            <a:off x="3231605" y="3487537"/>
            <a:ext cx="198214" cy="198398"/>
          </a:xfrm>
          <a:prstGeom prst="ellipse">
            <a:avLst/>
          </a:prstGeom>
          <a:noFill/>
          <a:ln w="28575">
            <a:solidFill>
              <a:srgbClr val="7E7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40" name="Заголовок 1"/>
          <p:cNvSpPr txBox="1">
            <a:spLocks/>
          </p:cNvSpPr>
          <p:nvPr userDrawn="1"/>
        </p:nvSpPr>
        <p:spPr>
          <a:xfrm>
            <a:off x="617424" y="2288216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Прямоугольник 38"/>
          <p:cNvSpPr/>
          <p:nvPr userDrawn="1"/>
        </p:nvSpPr>
        <p:spPr>
          <a:xfrm>
            <a:off x="642377" y="2289655"/>
            <a:ext cx="377070" cy="52805"/>
          </a:xfrm>
          <a:prstGeom prst="rect">
            <a:avLst/>
          </a:prstGeom>
          <a:solidFill>
            <a:srgbClr val="B4C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 dirty="0"/>
          </a:p>
        </p:txBody>
      </p:sp>
      <p:graphicFrame>
        <p:nvGraphicFramePr>
          <p:cNvPr id="42" name="Диаграмма 39"/>
          <p:cNvGraphicFramePr/>
          <p:nvPr userDrawn="1">
            <p:extLst>
              <p:ext uri="{D42A27DB-BD31-4B8C-83A1-F6EECF244321}">
                <p14:modId xmlns:p14="http://schemas.microsoft.com/office/powerpoint/2010/main" val="1870857331"/>
              </p:ext>
            </p:extLst>
          </p:nvPr>
        </p:nvGraphicFramePr>
        <p:xfrm>
          <a:off x="423322" y="1388347"/>
          <a:ext cx="837104" cy="846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3" name="Диаграмма 40"/>
          <p:cNvGraphicFramePr/>
          <p:nvPr userDrawn="1">
            <p:extLst>
              <p:ext uri="{D42A27DB-BD31-4B8C-83A1-F6EECF244321}">
                <p14:modId xmlns:p14="http://schemas.microsoft.com/office/powerpoint/2010/main" val="43602743"/>
              </p:ext>
            </p:extLst>
          </p:nvPr>
        </p:nvGraphicFramePr>
        <p:xfrm>
          <a:off x="1188418" y="1388346"/>
          <a:ext cx="864096" cy="843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4" name="Диаграмма 41"/>
          <p:cNvGraphicFramePr/>
          <p:nvPr userDrawn="1">
            <p:extLst>
              <p:ext uri="{D42A27DB-BD31-4B8C-83A1-F6EECF244321}">
                <p14:modId xmlns:p14="http://schemas.microsoft.com/office/powerpoint/2010/main" val="539377974"/>
              </p:ext>
            </p:extLst>
          </p:nvPr>
        </p:nvGraphicFramePr>
        <p:xfrm>
          <a:off x="1927071" y="1388346"/>
          <a:ext cx="927830" cy="843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5" name="Диаграмма 42"/>
          <p:cNvGraphicFramePr/>
          <p:nvPr userDrawn="1">
            <p:extLst>
              <p:ext uri="{D42A27DB-BD31-4B8C-83A1-F6EECF244321}">
                <p14:modId xmlns:p14="http://schemas.microsoft.com/office/powerpoint/2010/main" val="797135031"/>
              </p:ext>
            </p:extLst>
          </p:nvPr>
        </p:nvGraphicFramePr>
        <p:xfrm>
          <a:off x="2719160" y="1388346"/>
          <a:ext cx="874395" cy="843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46" name="Picture 2" descr="C:\Users\User\Desktop\презы\dФайлы для презентации_2508-01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79" y="3085189"/>
            <a:ext cx="402862" cy="95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Заголовок 1"/>
          <p:cNvSpPr txBox="1">
            <a:spLocks/>
          </p:cNvSpPr>
          <p:nvPr userDrawn="1"/>
        </p:nvSpPr>
        <p:spPr>
          <a:xfrm>
            <a:off x="387903" y="38739"/>
            <a:ext cx="4803513" cy="997099"/>
          </a:xfrm>
          <a:prstGeom prst="rect">
            <a:avLst/>
          </a:prstGeom>
        </p:spPr>
        <p:txBody>
          <a:bodyPr vert="horz" lIns="144000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3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Заголовок</a:t>
            </a:r>
            <a:endParaRPr lang="ru-RU" sz="23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8" name="Прямоугольник 2"/>
          <p:cNvSpPr/>
          <p:nvPr userDrawn="1"/>
        </p:nvSpPr>
        <p:spPr>
          <a:xfrm>
            <a:off x="504000" y="4684334"/>
            <a:ext cx="4572794" cy="142757"/>
          </a:xfrm>
          <a:prstGeom prst="rect">
            <a:avLst/>
          </a:prstGeom>
        </p:spPr>
        <p:txBody>
          <a:bodyPr lIns="34567" tIns="17283" rIns="34567" bIns="17283">
            <a:spAutoFit/>
          </a:bodyPr>
          <a:lstStyle/>
          <a:p>
            <a:r>
              <a:rPr lang="ru-RU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Место для указания источников и сносок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32000" y="4648301"/>
            <a:ext cx="2133600" cy="274351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0" name="Picture 4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000" y="360333"/>
            <a:ext cx="926592" cy="32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182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28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414722"/>
            <a:ext cx="816864" cy="104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1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3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5879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28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414722"/>
            <a:ext cx="2359152" cy="72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3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81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5879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383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016" y="314703"/>
            <a:ext cx="2915816" cy="920692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79512" y="3150195"/>
            <a:ext cx="6547731" cy="1728192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1400" b="1" dirty="0">
                <a:solidFill>
                  <a:srgbClr val="002060"/>
                </a:solidFill>
                <a:latin typeface="Rosatom" panose="020B0503040504020204"/>
                <a:ea typeface="Rosatom Light" pitchFamily="34" charset="-52"/>
                <a:cs typeface="Times New Roman" panose="02020603050405020304" pitchFamily="18" charset="0"/>
              </a:rPr>
              <a:t>Чебышов Сергей Борисович</a:t>
            </a:r>
          </a:p>
          <a:p>
            <a:pPr lvl="0">
              <a:spcBef>
                <a:spcPct val="0"/>
              </a:spcBef>
            </a:pPr>
            <a:r>
              <a:rPr lang="ru-RU" sz="1400" dirty="0">
                <a:solidFill>
                  <a:srgbClr val="002060"/>
                </a:solidFill>
                <a:latin typeface="Rosatom" panose="020B0503040504020204"/>
                <a:ea typeface="Rosatom Light" pitchFamily="34" charset="-52"/>
                <a:cs typeface="Times New Roman" panose="02020603050405020304" pitchFamily="18" charset="0"/>
              </a:rPr>
              <a:t>Первый заместитель генерального директора по научной работе – </a:t>
            </a:r>
          </a:p>
          <a:p>
            <a:pPr lvl="0">
              <a:spcBef>
                <a:spcPct val="0"/>
              </a:spcBef>
            </a:pPr>
            <a:r>
              <a:rPr lang="ru-RU" sz="1400" dirty="0">
                <a:solidFill>
                  <a:srgbClr val="002060"/>
                </a:solidFill>
                <a:latin typeface="Rosatom" panose="020B0503040504020204"/>
                <a:ea typeface="Rosatom Light" pitchFamily="34" charset="-52"/>
                <a:cs typeface="Times New Roman" panose="02020603050405020304" pitchFamily="18" charset="0"/>
              </a:rPr>
              <a:t>Главный конструктор АО «СНИИП»</a:t>
            </a:r>
          </a:p>
          <a:p>
            <a:pPr>
              <a:spcBef>
                <a:spcPct val="0"/>
              </a:spcBef>
            </a:pPr>
            <a:endParaRPr lang="ru-RU" sz="1400" b="1" dirty="0">
              <a:solidFill>
                <a:srgbClr val="002060"/>
              </a:solidFill>
              <a:latin typeface="Rosatom" panose="020B0503040504020204"/>
              <a:ea typeface="Rosatom Light" pitchFamily="34" charset="-52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b="1" u="sng" dirty="0">
                <a:solidFill>
                  <a:srgbClr val="002060"/>
                </a:solidFill>
                <a:latin typeface="Rosatom" panose="020B0503040504020204"/>
                <a:ea typeface="Rosatom Light" pitchFamily="34" charset="-52"/>
                <a:cs typeface="Times New Roman" panose="02020603050405020304" pitchFamily="18" charset="0"/>
              </a:rPr>
              <a:t>Ткачев Сергей Валерьевич</a:t>
            </a:r>
          </a:p>
          <a:p>
            <a:pPr lvl="0">
              <a:spcBef>
                <a:spcPct val="0"/>
              </a:spcBef>
            </a:pPr>
            <a:r>
              <a:rPr lang="ru-RU" sz="1400" dirty="0">
                <a:solidFill>
                  <a:srgbClr val="002060"/>
                </a:solidFill>
                <a:latin typeface="Rosatom" panose="020B0503040504020204"/>
                <a:ea typeface="Rosatom Light" pitchFamily="34" charset="-52"/>
                <a:cs typeface="Times New Roman" panose="02020603050405020304" pitchFamily="18" charset="0"/>
              </a:rPr>
              <a:t>Главный конструктор СРК судов с ЯЭУ АО «СНИИП</a:t>
            </a:r>
            <a:r>
              <a:rPr lang="ru-RU" sz="1400" dirty="0" smtClean="0">
                <a:solidFill>
                  <a:srgbClr val="002060"/>
                </a:solidFill>
                <a:latin typeface="Rosatom" panose="020B0503040504020204"/>
                <a:ea typeface="Rosatom Light" pitchFamily="34" charset="-52"/>
                <a:cs typeface="Times New Roman" panose="02020603050405020304" pitchFamily="18" charset="0"/>
              </a:rPr>
              <a:t>»</a:t>
            </a:r>
            <a:r>
              <a:rPr lang="en-US" sz="1400" dirty="0" smtClean="0">
                <a:solidFill>
                  <a:srgbClr val="002060"/>
                </a:solidFill>
                <a:latin typeface="Rosatom" panose="020B0503040504020204"/>
                <a:ea typeface="Rosatom Light" pitchFamily="34" charset="-52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Rosatom" panose="020B0503040504020204"/>
                <a:ea typeface="Rosatom Light" pitchFamily="34" charset="-52"/>
                <a:cs typeface="Times New Roman" panose="02020603050405020304" pitchFamily="18" charset="0"/>
              </a:rPr>
              <a:t>–</a:t>
            </a:r>
          </a:p>
          <a:p>
            <a:pPr lvl="0">
              <a:spcBef>
                <a:spcPct val="0"/>
              </a:spcBef>
            </a:pPr>
            <a:r>
              <a:rPr lang="ru-RU" sz="1400" dirty="0" smtClean="0">
                <a:solidFill>
                  <a:srgbClr val="002060"/>
                </a:solidFill>
                <a:latin typeface="Rosatom" panose="020B0503040504020204"/>
                <a:ea typeface="Rosatom Light" pitchFamily="34" charset="-52"/>
                <a:cs typeface="Times New Roman" panose="02020603050405020304" pitchFamily="18" charset="0"/>
              </a:rPr>
              <a:t>начальник лаборатории</a:t>
            </a:r>
            <a:endParaRPr lang="ru-RU" sz="1400" dirty="0">
              <a:solidFill>
                <a:srgbClr val="002060"/>
              </a:solidFill>
              <a:latin typeface="Rosatom" panose="020B0503040504020204"/>
              <a:ea typeface="Rosatom Light" pitchFamily="34" charset="-52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1426431"/>
            <a:ext cx="6984776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cap="all" dirty="0">
                <a:solidFill>
                  <a:srgbClr val="002060"/>
                </a:solidFill>
                <a:latin typeface="Rosatom" panose="020B0503040504020204"/>
              </a:rPr>
              <a:t>Оптимизация АСРК </a:t>
            </a:r>
            <a:r>
              <a:rPr lang="ru-RU" cap="all" dirty="0" smtClean="0">
                <a:solidFill>
                  <a:srgbClr val="002060"/>
                </a:solidFill>
                <a:latin typeface="Rosatom" panose="020B0503040504020204"/>
              </a:rPr>
              <a:t>на примере опытно-демонстрационного </a:t>
            </a:r>
            <a:r>
              <a:rPr lang="ru-RU" cap="all" dirty="0">
                <a:solidFill>
                  <a:srgbClr val="002060"/>
                </a:solidFill>
                <a:latin typeface="Rosatom" panose="020B0503040504020204"/>
              </a:rPr>
              <a:t>энергоблока с реактором на быстрых нейтронах со свинцовым носителем БРЕСТ-ОД-300</a:t>
            </a:r>
            <a:r>
              <a:rPr lang="ru-RU" b="1" dirty="0">
                <a:solidFill>
                  <a:srgbClr val="002060"/>
                </a:solidFill>
                <a:latin typeface="Rosatom" panose="020B0503040504020204"/>
                <a:ea typeface="Rosatom" panose="020B0503040504020204" pitchFamily="34" charset="-5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451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857" y="269875"/>
            <a:ext cx="1296143" cy="40926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00050" y="4751312"/>
            <a:ext cx="342950" cy="274097"/>
          </a:xfrm>
        </p:spPr>
        <p:txBody>
          <a:bodyPr/>
          <a:lstStyle/>
          <a:p>
            <a:fld id="{6DF24603-9A1B-F342-92E0-89DE32840F75}" type="slidenum">
              <a:rPr lang="en-US" sz="1200" smtClean="0"/>
              <a:t>10</a:t>
            </a:fld>
            <a:endParaRPr lang="en-US" sz="1200"/>
          </a:p>
        </p:txBody>
      </p:sp>
      <p:sp>
        <p:nvSpPr>
          <p:cNvPr id="4" name="TextBox 3"/>
          <p:cNvSpPr txBox="1"/>
          <p:nvPr/>
        </p:nvSpPr>
        <p:spPr>
          <a:xfrm>
            <a:off x="323648" y="169211"/>
            <a:ext cx="7272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Rosatom" panose="020B0503040504020204"/>
              </a:rPr>
              <a:t>Результаты оптимизации объема радиационного контроля</a:t>
            </a:r>
            <a:endParaRPr lang="ru-RU" sz="1600" b="1" dirty="0">
              <a:solidFill>
                <a:srgbClr val="002060"/>
              </a:solidFill>
              <a:latin typeface="Rosatom" panose="020B0503040504020204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788690"/>
            <a:ext cx="46982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</a:rPr>
              <a:t>Конфигурация стендов дозиметрического контроля</a:t>
            </a:r>
            <a:endParaRPr lang="ru-RU" sz="1600" dirty="0">
              <a:solidFill>
                <a:srgbClr val="00206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070618"/>
              </p:ext>
            </p:extLst>
          </p:nvPr>
        </p:nvGraphicFramePr>
        <p:xfrm>
          <a:off x="107504" y="1236791"/>
          <a:ext cx="8928992" cy="335381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2736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819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569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446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5699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1477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30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Rosatom" panose="020B0503040504020204"/>
                        </a:rPr>
                        <a:t>Тип СДК</a:t>
                      </a:r>
                      <a:endParaRPr lang="ru-RU" sz="12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Rosatom" panose="020B0503040504020204"/>
                        </a:rPr>
                        <a:t>Контролируемый параметр</a:t>
                      </a:r>
                      <a:endParaRPr lang="ru-RU" sz="12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Rosatom" panose="020B0503040504020204"/>
                        </a:rPr>
                        <a:t>Кол-во точек отбора проб, шт.</a:t>
                      </a:r>
                      <a:endParaRPr lang="ru-RU" sz="12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Rosatom" panose="020B0503040504020204"/>
                        </a:rPr>
                        <a:t>Кол-во </a:t>
                      </a:r>
                      <a:r>
                        <a:rPr lang="ru-RU" sz="1200" dirty="0" smtClean="0">
                          <a:effectLst/>
                          <a:latin typeface="Rosatom" panose="020B0503040504020204"/>
                        </a:rPr>
                        <a:t>ЭМК</a:t>
                      </a:r>
                      <a:r>
                        <a:rPr lang="ru-RU" sz="1200" dirty="0">
                          <a:effectLst/>
                          <a:latin typeface="Rosatom" panose="020B0503040504020204"/>
                        </a:rPr>
                        <a:t>, шт.</a:t>
                      </a:r>
                      <a:endParaRPr lang="ru-RU" sz="12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Rosatom" panose="020B0503040504020204"/>
                        </a:rPr>
                        <a:t>Управление </a:t>
                      </a:r>
                      <a:r>
                        <a:rPr lang="ru-RU" sz="1200" dirty="0" smtClean="0">
                          <a:effectLst/>
                          <a:latin typeface="Rosatom" panose="020B0503040504020204"/>
                        </a:rPr>
                        <a:t>ЭМК</a:t>
                      </a:r>
                      <a:endParaRPr lang="ru-RU" sz="12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Rosatom" panose="020B0503040504020204"/>
                        </a:rPr>
                        <a:t>Кол-во стендов</a:t>
                      </a:r>
                      <a:endParaRPr lang="ru-RU" sz="12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528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Rosatom" panose="020B0503040504020204"/>
                        </a:rPr>
                        <a:t>СДК №1</a:t>
                      </a:r>
                      <a:endParaRPr lang="ru-RU" sz="1200" b="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Rosatom" panose="020B0503040504020204"/>
                        </a:rPr>
                        <a:t>ОА ИРГ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Rosatom" panose="020B0503040504020204"/>
                        </a:rPr>
                        <a:t>ОА α-, β- аэрозолей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Rosatom" panose="020B0503040504020204"/>
                        </a:rPr>
                        <a:t>ОА паров </a:t>
                      </a:r>
                      <a:r>
                        <a:rPr lang="ru-RU" sz="1200" baseline="30000" dirty="0">
                          <a:effectLst/>
                          <a:latin typeface="Rosatom" panose="020B0503040504020204"/>
                        </a:rPr>
                        <a:t>131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I</a:t>
                      </a:r>
                      <a:endParaRPr lang="ru-RU" sz="12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Rosatom" panose="020B0503040504020204"/>
                        </a:rPr>
                        <a:t>1</a:t>
                      </a:r>
                      <a:endParaRPr lang="ru-RU" sz="120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Rosatom" panose="020B0503040504020204"/>
                        </a:rPr>
                        <a:t>2 (проба, продувка)</a:t>
                      </a:r>
                      <a:endParaRPr lang="ru-RU" sz="120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Rosatom" panose="020B0503040504020204"/>
                        </a:rPr>
                        <a:t>в составе СДК</a:t>
                      </a:r>
                      <a:endParaRPr lang="ru-RU" sz="120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Rosatom" panose="020B0503040504020204"/>
                        </a:rPr>
                        <a:t>7</a:t>
                      </a:r>
                      <a:endParaRPr lang="ru-RU" sz="120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77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Rosatom" panose="020B0503040504020204"/>
                        </a:rPr>
                        <a:t>СДК №2</a:t>
                      </a:r>
                      <a:endParaRPr lang="ru-RU" sz="1200" b="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Rosatom" panose="020B0503040504020204"/>
                        </a:rPr>
                        <a:t>ОА ИРГ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Rosatom" panose="020B0503040504020204"/>
                        </a:rPr>
                        <a:t>ОА α-, β- аэрозолей</a:t>
                      </a:r>
                      <a:endParaRPr lang="ru-RU" sz="12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Rosatom" panose="020B0503040504020204"/>
                        </a:rPr>
                        <a:t>1</a:t>
                      </a:r>
                      <a:endParaRPr lang="ru-RU" sz="120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Rosatom" panose="020B0503040504020204"/>
                        </a:rPr>
                        <a:t>2 (проба, продувка)</a:t>
                      </a:r>
                      <a:endParaRPr lang="ru-RU" sz="120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Rosatom" panose="020B0503040504020204"/>
                        </a:rPr>
                        <a:t>в составе СДК</a:t>
                      </a:r>
                      <a:endParaRPr lang="ru-RU" sz="120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Rosatom" panose="020B0503040504020204"/>
                        </a:rPr>
                        <a:t>9</a:t>
                      </a:r>
                      <a:endParaRPr lang="ru-RU" sz="12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77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Rosatom" panose="020B0503040504020204"/>
                        </a:rPr>
                        <a:t>СДК №3</a:t>
                      </a:r>
                      <a:endParaRPr lang="ru-RU" sz="1200" b="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Rosatom" panose="020B0503040504020204"/>
                        </a:rPr>
                        <a:t>ОА α-, β- аэрозолей</a:t>
                      </a:r>
                      <a:endParaRPr lang="ru-RU" sz="12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Rosatom" panose="020B0503040504020204"/>
                        </a:rPr>
                        <a:t>1</a:t>
                      </a:r>
                      <a:endParaRPr lang="ru-RU" sz="12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Rosatom" panose="020B0503040504020204"/>
                        </a:rPr>
                        <a:t>2 (проба, продувка)</a:t>
                      </a:r>
                      <a:endParaRPr lang="ru-RU" sz="12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Rosatom" panose="020B0503040504020204"/>
                        </a:rPr>
                        <a:t>в составе СДК</a:t>
                      </a:r>
                      <a:endParaRPr lang="ru-RU" sz="120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Rosatom" panose="020B0503040504020204"/>
                        </a:rPr>
                        <a:t>16</a:t>
                      </a:r>
                      <a:endParaRPr lang="ru-RU" sz="120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677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Rosatom" panose="020B0503040504020204"/>
                        </a:rPr>
                        <a:t>СДК №4</a:t>
                      </a:r>
                      <a:endParaRPr lang="ru-RU" sz="1200" b="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Rosatom" panose="020B0503040504020204"/>
                        </a:rPr>
                        <a:t>ОА ИРГ</a:t>
                      </a:r>
                      <a:endParaRPr lang="ru-RU" sz="12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Rosatom" panose="020B0503040504020204"/>
                        </a:rPr>
                        <a:t>1</a:t>
                      </a:r>
                      <a:endParaRPr lang="ru-RU" sz="120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Rosatom" panose="020B0503040504020204"/>
                        </a:rPr>
                        <a:t>2 (проба, продувка)</a:t>
                      </a:r>
                      <a:endParaRPr lang="ru-RU" sz="12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Rosatom" panose="020B0503040504020204"/>
                        </a:rPr>
                        <a:t>в составе СДК</a:t>
                      </a:r>
                      <a:endParaRPr lang="ru-RU" sz="12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Rosatom" panose="020B0503040504020204"/>
                        </a:rPr>
                        <a:t>10</a:t>
                      </a:r>
                      <a:endParaRPr lang="ru-RU" sz="12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677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Rosatom" panose="020B0503040504020204"/>
                        </a:rPr>
                        <a:t>СДК №5 (СПК)</a:t>
                      </a:r>
                      <a:endParaRPr lang="ru-RU" sz="1200" b="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Rosatom" panose="020B0503040504020204"/>
                        </a:rPr>
                        <a:t>–</a:t>
                      </a:r>
                      <a:endParaRPr lang="ru-RU" sz="12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Rosatom" panose="020B0503040504020204"/>
                        </a:rPr>
                        <a:t>7</a:t>
                      </a:r>
                      <a:endParaRPr lang="ru-RU" sz="120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Rosatom" panose="020B0503040504020204"/>
                        </a:rPr>
                        <a:t>8 (пробы, продувка)</a:t>
                      </a:r>
                      <a:endParaRPr lang="ru-RU" sz="120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Rosatom" panose="020B0503040504020204"/>
                        </a:rPr>
                        <a:t>Отдельные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Rosatom" panose="020B0503040504020204"/>
                        </a:rPr>
                        <a:t>БУЭК-01Р (2 шт.)</a:t>
                      </a:r>
                      <a:endParaRPr lang="ru-RU" sz="12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Rosatom" panose="020B0503040504020204"/>
                        </a:rPr>
                        <a:t>5</a:t>
                      </a:r>
                      <a:endParaRPr lang="ru-RU" sz="12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4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857" y="269875"/>
            <a:ext cx="1296143" cy="40926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00050" y="4751312"/>
            <a:ext cx="342950" cy="274097"/>
          </a:xfrm>
        </p:spPr>
        <p:txBody>
          <a:bodyPr/>
          <a:lstStyle/>
          <a:p>
            <a:fld id="{6DF24603-9A1B-F342-92E0-89DE32840F75}" type="slidenum">
              <a:rPr lang="en-US" sz="1200" smtClean="0"/>
              <a:t>11</a:t>
            </a:fld>
            <a:endParaRPr lang="en-US" sz="1200"/>
          </a:p>
        </p:txBody>
      </p:sp>
      <p:sp>
        <p:nvSpPr>
          <p:cNvPr id="4" name="TextBox 3"/>
          <p:cNvSpPr txBox="1"/>
          <p:nvPr/>
        </p:nvSpPr>
        <p:spPr>
          <a:xfrm>
            <a:off x="468050" y="106903"/>
            <a:ext cx="72391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Rosatom" panose="020B0503040504020204"/>
              </a:rPr>
              <a:t>Результаты оптимизации объема радиационного контроля</a:t>
            </a:r>
            <a:endParaRPr lang="ru-RU" sz="1600" b="1" dirty="0">
              <a:solidFill>
                <a:srgbClr val="002060"/>
              </a:solidFill>
              <a:latin typeface="Rosatom" panose="020B0503040504020204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391463"/>
              </p:ext>
            </p:extLst>
          </p:nvPr>
        </p:nvGraphicFramePr>
        <p:xfrm>
          <a:off x="143508" y="640840"/>
          <a:ext cx="8856984" cy="3921205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52925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201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77565"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Rosatom" panose="020B0503040504020204"/>
                        </a:rPr>
                        <a:t>Контролируемый параметр</a:t>
                      </a:r>
                      <a:endParaRPr lang="ru-RU" sz="1100" b="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0" marR="57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Rosatom" panose="020B0503040504020204"/>
                        </a:rPr>
                        <a:t>По ИТТ на СРК и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Rosatom" panose="020B0503040504020204"/>
                        </a:rPr>
                        <a:t>проектной документации </a:t>
                      </a:r>
                      <a:endParaRPr lang="ru-RU" sz="1100" b="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0" marR="57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Rosatom" panose="020B0503040504020204"/>
                        </a:rPr>
                        <a:t>По результатам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Rosatom" panose="020B0503040504020204"/>
                        </a:rPr>
                        <a:t>оптимизации РК </a:t>
                      </a:r>
                      <a:endParaRPr lang="ru-RU" sz="1100" b="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0" marR="5772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Rosatom" panose="020B0503040504020204"/>
                        </a:rPr>
                        <a:t>МПД гамма-излучения</a:t>
                      </a:r>
                      <a:endParaRPr lang="ru-RU" sz="1100" b="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0" marR="57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Rosatom" panose="020B0503040504020204"/>
                        </a:rPr>
                        <a:t>27</a:t>
                      </a:r>
                      <a:endParaRPr lang="ru-RU" sz="11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0" marR="57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Rosatom" panose="020B0503040504020204"/>
                        </a:rPr>
                        <a:t>9</a:t>
                      </a:r>
                      <a:endParaRPr lang="ru-RU" sz="110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0" marR="5772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Rosatom" panose="020B0503040504020204"/>
                        </a:rPr>
                        <a:t>МПД гамма-излучения при ПА и ЗПА</a:t>
                      </a:r>
                      <a:endParaRPr lang="ru-RU" sz="1100" b="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0" marR="57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Rosatom" panose="020B0503040504020204"/>
                        </a:rPr>
                        <a:t>4</a:t>
                      </a:r>
                      <a:endParaRPr lang="ru-RU" sz="11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0" marR="57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Rosatom" panose="020B0503040504020204"/>
                        </a:rPr>
                        <a:t>4</a:t>
                      </a:r>
                      <a:endParaRPr lang="ru-RU" sz="110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0" marR="5772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Rosatom" panose="020B0503040504020204"/>
                        </a:rPr>
                        <a:t>МАЭД гамма-излучения</a:t>
                      </a:r>
                      <a:endParaRPr lang="ru-RU" sz="1100" b="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0" marR="57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Rosatom" panose="020B0503040504020204"/>
                        </a:rPr>
                        <a:t>43</a:t>
                      </a:r>
                      <a:endParaRPr lang="ru-RU" sz="11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0" marR="57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Rosatom" panose="020B0503040504020204"/>
                        </a:rPr>
                        <a:t>83</a:t>
                      </a:r>
                      <a:endParaRPr lang="ru-RU" sz="11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0" marR="5772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Rosatom" panose="020B0503040504020204"/>
                        </a:rPr>
                        <a:t>МАЭД нейтронного излучения</a:t>
                      </a:r>
                      <a:endParaRPr lang="ru-RU" sz="1100" b="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0" marR="57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Rosatom" panose="020B0503040504020204"/>
                        </a:rPr>
                        <a:t>10</a:t>
                      </a:r>
                      <a:endParaRPr lang="ru-RU" sz="11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0" marR="57720" marT="0" marB="0" anchor="ctr"/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Rosatom" panose="020B0503040504020204"/>
                        </a:rPr>
                        <a:t>4</a:t>
                      </a:r>
                      <a:endParaRPr lang="ru-RU" sz="110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0" marR="5772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Rosatom" panose="020B0503040504020204"/>
                        </a:rPr>
                        <a:t>ОА ИРГ </a:t>
                      </a:r>
                      <a:endParaRPr lang="ru-RU" sz="1100" b="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0" marR="57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Rosatom" panose="020B0503040504020204"/>
                        </a:rPr>
                        <a:t>27</a:t>
                      </a:r>
                      <a:endParaRPr lang="ru-RU" sz="11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0" marR="57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Rosatom" panose="020B0503040504020204"/>
                        </a:rPr>
                        <a:t>26</a:t>
                      </a:r>
                      <a:endParaRPr lang="ru-RU" sz="110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0" marR="5772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Rosatom" panose="020B0503040504020204"/>
                        </a:rPr>
                        <a:t>ОА ИРГ в том числе трития</a:t>
                      </a:r>
                      <a:endParaRPr lang="ru-RU" sz="1100" b="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0" marR="57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Rosatom" panose="020B0503040504020204"/>
                        </a:rPr>
                        <a:t>30</a:t>
                      </a:r>
                      <a:endParaRPr lang="ru-RU" sz="11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0" marR="57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Rosatom" panose="020B0503040504020204"/>
                        </a:rPr>
                        <a:t>6</a:t>
                      </a:r>
                      <a:endParaRPr lang="ru-RU" sz="110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0" marR="5772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Rosatom" panose="020B0503040504020204"/>
                        </a:rPr>
                        <a:t>ОА </a:t>
                      </a:r>
                      <a:r>
                        <a:rPr lang="ru-RU" sz="1100" b="0" baseline="30000" dirty="0">
                          <a:effectLst/>
                          <a:latin typeface="Rosatom" panose="020B0503040504020204"/>
                        </a:rPr>
                        <a:t>131</a:t>
                      </a:r>
                      <a:r>
                        <a:rPr lang="en-US" sz="1100" b="0" dirty="0">
                          <a:effectLst/>
                        </a:rPr>
                        <a:t>I</a:t>
                      </a:r>
                      <a:endParaRPr lang="ru-RU" sz="1100" b="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0" marR="57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Rosatom" panose="020B0503040504020204"/>
                        </a:rPr>
                        <a:t>18</a:t>
                      </a:r>
                      <a:endParaRPr lang="ru-RU" sz="11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0" marR="57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Rosatom" panose="020B0503040504020204"/>
                        </a:rPr>
                        <a:t>7</a:t>
                      </a:r>
                      <a:endParaRPr lang="ru-RU" sz="110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0" marR="5772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Rosatom" panose="020B0503040504020204"/>
                        </a:rPr>
                        <a:t>ОА аэрозолей</a:t>
                      </a:r>
                      <a:endParaRPr lang="ru-RU" sz="1100" b="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0" marR="57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Rosatom" panose="020B0503040504020204"/>
                        </a:rPr>
                        <a:t>85</a:t>
                      </a:r>
                      <a:endParaRPr lang="ru-RU" sz="11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0" marR="57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Rosatom" panose="020B0503040504020204"/>
                        </a:rPr>
                        <a:t>32</a:t>
                      </a:r>
                      <a:endParaRPr lang="ru-RU" sz="110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0" marR="5772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Rosatom" panose="020B0503040504020204"/>
                        </a:rPr>
                        <a:t>ОА жидкости, погружной</a:t>
                      </a:r>
                      <a:endParaRPr lang="ru-RU" sz="1100" b="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0" marR="57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Rosatom" panose="020B0503040504020204"/>
                        </a:rPr>
                        <a:t>4</a:t>
                      </a:r>
                      <a:endParaRPr lang="ru-RU" sz="11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0" marR="57720" marT="0" marB="0" anchor="ctr"/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Rosatom" panose="020B0503040504020204"/>
                        </a:rPr>
                        <a:t>4</a:t>
                      </a:r>
                      <a:endParaRPr lang="ru-RU" sz="11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0" marR="5772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Rosatom" panose="020B0503040504020204"/>
                        </a:rPr>
                        <a:t>ОА жидкости, проточный</a:t>
                      </a:r>
                      <a:endParaRPr lang="ru-RU" sz="1100" b="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0" marR="57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Rosatom" panose="020B0503040504020204"/>
                        </a:rPr>
                        <a:t>12</a:t>
                      </a:r>
                      <a:endParaRPr lang="ru-RU" sz="110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0" marR="57720" marT="0" marB="0" anchor="ctr"/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Rosatom" panose="020B0503040504020204"/>
                        </a:rPr>
                        <a:t>6</a:t>
                      </a:r>
                      <a:endParaRPr lang="ru-RU" sz="11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0" marR="5772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Rosatom" panose="020B0503040504020204"/>
                        </a:rPr>
                        <a:t>Расход воздушного потока</a:t>
                      </a:r>
                      <a:endParaRPr lang="ru-RU" sz="1100" b="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0" marR="57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Rosatom" panose="020B0503040504020204"/>
                        </a:rPr>
                        <a:t>2</a:t>
                      </a:r>
                      <a:endParaRPr lang="ru-RU" sz="110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0" marR="57720" marT="0" marB="0" anchor="ctr"/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Rosatom" panose="020B0503040504020204"/>
                        </a:rPr>
                        <a:t>2</a:t>
                      </a:r>
                      <a:endParaRPr lang="ru-RU" sz="11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0" marR="57720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Rosatom" panose="020B0503040504020204"/>
                        </a:rPr>
                        <a:t>Пост АСКРО МАЭД гамма-излучения</a:t>
                      </a:r>
                      <a:endParaRPr lang="ru-RU" sz="1100" b="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0" marR="57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Rosatom" panose="020B0503040504020204"/>
                        </a:rPr>
                        <a:t>2</a:t>
                      </a:r>
                      <a:endParaRPr lang="ru-RU" sz="11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0" marR="57720" marT="0" marB="0" anchor="ctr"/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Rosatom" panose="020B0503040504020204"/>
                        </a:rPr>
                        <a:t>2</a:t>
                      </a:r>
                      <a:endParaRPr lang="ru-RU" sz="11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0" marR="57720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Rosatom" panose="020B0503040504020204"/>
                        </a:rPr>
                        <a:t>Блоки управления электроприводной трубопроводной </a:t>
                      </a:r>
                      <a:r>
                        <a:rPr lang="ru-RU" sz="1100" b="0" dirty="0" smtClean="0">
                          <a:effectLst/>
                          <a:latin typeface="Rosatom" panose="020B0503040504020204"/>
                        </a:rPr>
                        <a:t>арматурой</a:t>
                      </a:r>
                      <a:endParaRPr lang="ru-RU" sz="1100" b="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0" marR="57720" marT="0" marB="0" anchor="ctr"/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Rosatom" panose="020B0503040504020204"/>
                        </a:rPr>
                        <a:t>6 (</a:t>
                      </a:r>
                      <a:r>
                        <a:rPr lang="ru-RU" sz="1100" dirty="0" smtClean="0">
                          <a:effectLst/>
                          <a:latin typeface="Rosatom" panose="020B0503040504020204"/>
                        </a:rPr>
                        <a:t>6хЭМК</a:t>
                      </a:r>
                      <a:r>
                        <a:rPr lang="ru-RU" sz="1100" dirty="0">
                          <a:effectLst/>
                          <a:latin typeface="Rosatom" panose="020B0503040504020204"/>
                        </a:rPr>
                        <a:t>)</a:t>
                      </a:r>
                      <a:endParaRPr lang="ru-RU" sz="11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0" marR="57720" marT="0" marB="0" anchor="ctr"/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Rosatom" panose="020B0503040504020204"/>
                        </a:rPr>
                        <a:t>10 (</a:t>
                      </a:r>
                      <a:r>
                        <a:rPr lang="ru-RU" sz="1100" dirty="0" smtClean="0">
                          <a:effectLst/>
                          <a:latin typeface="Rosatom" panose="020B0503040504020204"/>
                        </a:rPr>
                        <a:t>4хЭМК</a:t>
                      </a:r>
                      <a:r>
                        <a:rPr lang="ru-RU" sz="1100" dirty="0">
                          <a:effectLst/>
                          <a:latin typeface="Rosatom" panose="020B0503040504020204"/>
                        </a:rPr>
                        <a:t>)</a:t>
                      </a:r>
                      <a:endParaRPr lang="ru-RU" sz="11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0" marR="57720" marT="0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Rosatom" panose="020B0503040504020204"/>
                        </a:rPr>
                        <a:t>Блоки светозвуковой сигнализации</a:t>
                      </a:r>
                      <a:endParaRPr lang="ru-RU" sz="1100" b="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0" marR="57720" marT="0" marB="0" anchor="ctr"/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Rosatom" panose="020B0503040504020204"/>
                        </a:rPr>
                        <a:t>65+36</a:t>
                      </a:r>
                      <a:endParaRPr lang="ru-RU" sz="11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0" marR="57720" marT="0" marB="0" anchor="ctr"/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Rosatom" panose="020B0503040504020204"/>
                        </a:rPr>
                        <a:t>83</a:t>
                      </a:r>
                      <a:endParaRPr lang="ru-RU" sz="11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0" marR="57720" marT="0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Rosatom" panose="020B0503040504020204"/>
                        </a:rPr>
                        <a:t>Итого:</a:t>
                      </a:r>
                      <a:endParaRPr lang="ru-RU" sz="1100" b="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0" marR="57720" marT="0" marB="0" anchor="ctr"/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Rosatom" panose="020B0503040504020204"/>
                        </a:rPr>
                        <a:t>371</a:t>
                      </a:r>
                      <a:endParaRPr lang="ru-RU" sz="1100" b="1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0" marR="57720" marT="0" marB="0" anchor="ctr"/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Rosatom" panose="020B0503040504020204"/>
                        </a:rPr>
                        <a:t>278</a:t>
                      </a:r>
                      <a:endParaRPr lang="ru-RU" sz="1100" b="1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0" marR="57720" marT="0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468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857" y="269875"/>
            <a:ext cx="1296143" cy="40926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00050" y="4751312"/>
            <a:ext cx="342950" cy="274097"/>
          </a:xfrm>
        </p:spPr>
        <p:txBody>
          <a:bodyPr/>
          <a:lstStyle/>
          <a:p>
            <a:fld id="{6DF24603-9A1B-F342-92E0-89DE32840F75}" type="slidenum">
              <a:rPr lang="en-US" sz="1200" smtClean="0"/>
              <a:t>12</a:t>
            </a:fld>
            <a:endParaRPr lang="en-US" sz="1200"/>
          </a:p>
        </p:txBody>
      </p:sp>
      <p:sp>
        <p:nvSpPr>
          <p:cNvPr id="4" name="TextBox 3"/>
          <p:cNvSpPr txBox="1"/>
          <p:nvPr/>
        </p:nvSpPr>
        <p:spPr>
          <a:xfrm>
            <a:off x="251520" y="149869"/>
            <a:ext cx="73504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Rosatom" panose="020B0503040504020204"/>
              </a:rPr>
              <a:t>Результаты оптимизации объема радиационного контроля</a:t>
            </a:r>
            <a:endParaRPr lang="ru-RU" sz="1600" b="1" dirty="0">
              <a:solidFill>
                <a:srgbClr val="002060"/>
              </a:solidFill>
              <a:latin typeface="Rosatom" panose="020B0503040504020204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931" y="845939"/>
            <a:ext cx="8656594" cy="383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>
              <a:lnSpc>
                <a:spcPct val="120000"/>
              </a:lnSpc>
              <a:spcAft>
                <a:spcPts val="600"/>
              </a:spcAft>
            </a:pPr>
            <a:r>
              <a:rPr lang="ru-RU" sz="1400" dirty="0">
                <a:solidFill>
                  <a:srgbClr val="002060"/>
                </a:solidFill>
                <a:latin typeface="Rosatom" panose="020B0503040504020204"/>
                <a:ea typeface="Times New Roman" panose="02020603050405020304" pitchFamily="18" charset="0"/>
              </a:rPr>
              <a:t>Выводы и комментарии</a:t>
            </a:r>
          </a:p>
          <a:p>
            <a:pPr indent="360000" algn="just">
              <a:lnSpc>
                <a:spcPct val="120000"/>
              </a:lnSpc>
              <a:spcAft>
                <a:spcPts val="600"/>
              </a:spcAft>
            </a:pPr>
            <a:r>
              <a:rPr lang="ru-RU" sz="1400" dirty="0">
                <a:solidFill>
                  <a:srgbClr val="002060"/>
                </a:solidFill>
                <a:latin typeface="Rosatom" panose="020B0503040504020204"/>
                <a:ea typeface="Times New Roman" panose="02020603050405020304" pitchFamily="18" charset="0"/>
              </a:rPr>
              <a:t>1) Уменьшение единиц оборудования радиационного контроля – 93 шт., что составляет порядка 30% как в количественном выражении, так и в материальных затратах.</a:t>
            </a:r>
          </a:p>
          <a:p>
            <a:pPr indent="360000" algn="just">
              <a:lnSpc>
                <a:spcPct val="120000"/>
              </a:lnSpc>
              <a:spcAft>
                <a:spcPts val="600"/>
              </a:spcAft>
            </a:pPr>
            <a:r>
              <a:rPr lang="ru-RU" sz="1400" dirty="0">
                <a:solidFill>
                  <a:srgbClr val="002060"/>
                </a:solidFill>
                <a:latin typeface="Rosatom" panose="020B0503040504020204"/>
                <a:ea typeface="Calibri" panose="020F0502020204030204" pitchFamily="34" charset="0"/>
                <a:cs typeface="Times New Roman" panose="02020603050405020304" pitchFamily="18" charset="0"/>
              </a:rPr>
              <a:t>2) Количество единиц оборудования, предназначенного для измерения объемной активности аэрозолей, йода и инертных радиоактивных газов, в проектной документации на АСРК РУ БРЕСТ–ОД–300 является избыточным и требует уточнения и обоснования на этапе разработки технического проекта.</a:t>
            </a:r>
          </a:p>
          <a:p>
            <a:pPr indent="360000" algn="just">
              <a:lnSpc>
                <a:spcPct val="120000"/>
              </a:lnSpc>
              <a:spcAft>
                <a:spcPts val="600"/>
              </a:spcAft>
            </a:pPr>
            <a:r>
              <a:rPr lang="ru-RU" sz="1400" dirty="0">
                <a:solidFill>
                  <a:srgbClr val="002060"/>
                </a:solidFill>
                <a:latin typeface="Rosatom" panose="020B0503040504020204"/>
                <a:ea typeface="Calibri" panose="020F0502020204030204" pitchFamily="34" charset="0"/>
                <a:cs typeface="Times New Roman" panose="02020603050405020304" pitchFamily="18" charset="0"/>
              </a:rPr>
              <a:t>3) Увеличение количества блоков детектирования гамма-излучения относительно данных проектной документации на АСРК РУ БРЕСТ–ОД–300 связано с необходимым контролем радиационной обстановки помещений ЗКД и путей эвакуации персонала РУ </a:t>
            </a:r>
            <a:r>
              <a:rPr lang="ru-RU" sz="1400" dirty="0" smtClean="0">
                <a:solidFill>
                  <a:srgbClr val="002060"/>
                </a:solidFill>
                <a:latin typeface="Rosatom" panose="020B0503040504020204"/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ru-RU" sz="1400" dirty="0">
                <a:solidFill>
                  <a:srgbClr val="002060"/>
                </a:solidFill>
                <a:latin typeface="Rosatom" panose="020B0503040504020204"/>
                <a:ea typeface="Calibri" panose="020F0502020204030204" pitchFamily="34" charset="0"/>
                <a:cs typeface="Times New Roman" panose="02020603050405020304" pitchFamily="18" charset="0"/>
              </a:rPr>
              <a:t>полностью учтенных в проектной документации на АСРК РУ БРЕСТ-ОД-300.</a:t>
            </a:r>
          </a:p>
          <a:p>
            <a:pPr indent="360000" algn="just">
              <a:lnSpc>
                <a:spcPct val="120000"/>
              </a:lnSpc>
              <a:spcAft>
                <a:spcPts val="600"/>
              </a:spcAft>
            </a:pPr>
            <a:r>
              <a:rPr lang="en-US" sz="1400" dirty="0">
                <a:solidFill>
                  <a:srgbClr val="002060"/>
                </a:solidFill>
                <a:effectLst/>
                <a:latin typeface="Rosatom" panose="020B0503040504020204"/>
                <a:ea typeface="Calibri" panose="020F0502020204030204" pitchFamily="34" charset="0"/>
                <a:cs typeface="Times New Roman" panose="02020603050405020304" pitchFamily="18" charset="0"/>
              </a:rPr>
              <a:t>4) </a:t>
            </a:r>
            <a:r>
              <a:rPr lang="ru-RU" sz="1400" dirty="0">
                <a:solidFill>
                  <a:srgbClr val="002060"/>
                </a:solidFill>
                <a:effectLst/>
                <a:latin typeface="Rosatom" panose="020B0503040504020204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оптимизации подтверждены проектными работами АО «</a:t>
            </a:r>
            <a:r>
              <a:rPr lang="ru-RU" sz="1400" dirty="0" err="1">
                <a:solidFill>
                  <a:srgbClr val="002060"/>
                </a:solidFill>
                <a:effectLst/>
                <a:latin typeface="Rosatom" panose="020B0503040504020204"/>
                <a:ea typeface="Calibri" panose="020F0502020204030204" pitchFamily="34" charset="0"/>
                <a:cs typeface="Times New Roman" panose="02020603050405020304" pitchFamily="18" charset="0"/>
              </a:rPr>
              <a:t>Атомпроект</a:t>
            </a:r>
            <a:r>
              <a:rPr lang="ru-RU" sz="1400" dirty="0" smtClean="0">
                <a:solidFill>
                  <a:srgbClr val="002060"/>
                </a:solidFill>
                <a:effectLst/>
                <a:latin typeface="Rosatom" panose="020B0503040504020204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indent="360000" algn="just">
              <a:lnSpc>
                <a:spcPct val="120000"/>
              </a:lnSpc>
              <a:spcAft>
                <a:spcPts val="600"/>
              </a:spcAft>
            </a:pPr>
            <a:r>
              <a:rPr lang="ru-RU" sz="1400" dirty="0" smtClean="0">
                <a:solidFill>
                  <a:srgbClr val="002060"/>
                </a:solidFill>
                <a:latin typeface="Rosatom" panose="020B0503040504020204"/>
                <a:ea typeface="Calibri" panose="020F0502020204030204" pitchFamily="34" charset="0"/>
                <a:cs typeface="Times New Roman" panose="02020603050405020304" pitchFamily="18" charset="0"/>
              </a:rPr>
              <a:t>5) Продолжить работы по оптимизации СРК на </a:t>
            </a:r>
            <a:r>
              <a:rPr lang="ru-RU" sz="1400" smtClean="0">
                <a:solidFill>
                  <a:srgbClr val="002060"/>
                </a:solidFill>
                <a:latin typeface="Rosatom" panose="020B0503040504020204"/>
                <a:ea typeface="Calibri" panose="020F0502020204030204" pitchFamily="34" charset="0"/>
                <a:cs typeface="Times New Roman" panose="02020603050405020304" pitchFamily="18" charset="0"/>
              </a:rPr>
              <a:t>этапе ТП и РКД</a:t>
            </a:r>
            <a:endParaRPr lang="ru-RU" sz="1400" dirty="0">
              <a:solidFill>
                <a:srgbClr val="002060"/>
              </a:solidFill>
              <a:effectLst/>
              <a:latin typeface="Rosatom" panose="020B050304050402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01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30920" y="1327670"/>
            <a:ext cx="4429906" cy="996177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>
              <a:lnSpc>
                <a:spcPts val="3780"/>
              </a:lnSpc>
            </a:pPr>
            <a:endParaRPr lang="ru-RU" sz="4100" b="1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3780"/>
              </a:lnSpc>
            </a:pPr>
            <a:r>
              <a:rPr lang="ru-RU" sz="4100" b="1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Спасибо </a:t>
            </a:r>
          </a:p>
          <a:p>
            <a:pPr>
              <a:lnSpc>
                <a:spcPts val="3780"/>
              </a:lnSpc>
            </a:pPr>
            <a:r>
              <a:rPr lang="ru-RU" sz="4100" b="1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за внимание</a:t>
            </a:r>
            <a:endParaRPr lang="ru-RU" sz="4100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F1A21335-655D-4732-B646-8D51030D7EF2}"/>
              </a:ext>
            </a:extLst>
          </p:cNvPr>
          <p:cNvSpPr/>
          <p:nvPr/>
        </p:nvSpPr>
        <p:spPr>
          <a:xfrm>
            <a:off x="539552" y="3222203"/>
            <a:ext cx="33005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1600" dirty="0">
                <a:solidFill>
                  <a:srgbClr val="002060"/>
                </a:solidFill>
                <a:latin typeface="Rosatom" panose="020B0503040504020204"/>
              </a:rPr>
              <a:t>Коллектив разработчиков:</a:t>
            </a:r>
          </a:p>
          <a:p>
            <a:pPr>
              <a:spcBef>
                <a:spcPct val="0"/>
              </a:spcBef>
            </a:pPr>
            <a:endParaRPr lang="ru-RU" sz="1600" dirty="0">
              <a:solidFill>
                <a:srgbClr val="002060"/>
              </a:solidFill>
              <a:latin typeface="Rosatom" panose="020B0503040504020204"/>
              <a:ea typeface="Rosatom Light" pitchFamily="34" charset="-52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ru-RU" sz="1600" dirty="0">
                <a:solidFill>
                  <a:srgbClr val="002060"/>
                </a:solidFill>
                <a:latin typeface="Rosatom" panose="020B0503040504020204"/>
                <a:ea typeface="Rosatom Light" pitchFamily="34" charset="-52"/>
                <a:cs typeface="Times New Roman" panose="02020603050405020304" pitchFamily="18" charset="0"/>
              </a:rPr>
              <a:t>Чебышов С.Б.</a:t>
            </a:r>
          </a:p>
          <a:p>
            <a:pPr>
              <a:spcBef>
                <a:spcPct val="0"/>
              </a:spcBef>
            </a:pPr>
            <a:r>
              <a:rPr lang="ru-RU" sz="1600" dirty="0">
                <a:solidFill>
                  <a:srgbClr val="002060"/>
                </a:solidFill>
                <a:latin typeface="Rosatom" panose="020B0503040504020204"/>
                <a:ea typeface="Rosatom Light" pitchFamily="34" charset="-52"/>
                <a:cs typeface="Times New Roman" panose="02020603050405020304" pitchFamily="18" charset="0"/>
              </a:rPr>
              <a:t>Черкашин И.И.</a:t>
            </a:r>
          </a:p>
          <a:p>
            <a:pPr>
              <a:spcBef>
                <a:spcPct val="0"/>
              </a:spcBef>
            </a:pPr>
            <a:r>
              <a:rPr lang="ru-RU" sz="1600" dirty="0">
                <a:solidFill>
                  <a:srgbClr val="002060"/>
                </a:solidFill>
                <a:latin typeface="Rosatom" panose="020B0503040504020204"/>
                <a:ea typeface="Rosatom Light" pitchFamily="34" charset="-52"/>
                <a:cs typeface="Times New Roman" panose="02020603050405020304" pitchFamily="18" charset="0"/>
              </a:rPr>
              <a:t>Ветошкин Е.М.</a:t>
            </a:r>
          </a:p>
          <a:p>
            <a:pPr>
              <a:spcBef>
                <a:spcPct val="0"/>
              </a:spcBef>
            </a:pPr>
            <a:r>
              <a:rPr lang="ru-RU" sz="1600" dirty="0">
                <a:solidFill>
                  <a:srgbClr val="002060"/>
                </a:solidFill>
                <a:latin typeface="Rosatom" panose="020B0503040504020204"/>
                <a:ea typeface="Rosatom Light" pitchFamily="34" charset="-52"/>
                <a:cs typeface="Times New Roman" panose="02020603050405020304" pitchFamily="18" charset="0"/>
              </a:rPr>
              <a:t>Ткачев С.В.</a:t>
            </a:r>
          </a:p>
        </p:txBody>
      </p:sp>
    </p:spTree>
    <p:extLst>
      <p:ext uri="{BB962C8B-B14F-4D97-AF65-F5344CB8AC3E}">
        <p14:creationId xmlns:p14="http://schemas.microsoft.com/office/powerpoint/2010/main" val="12104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857" y="269875"/>
            <a:ext cx="1296143" cy="40926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00050" y="4751312"/>
            <a:ext cx="342950" cy="274097"/>
          </a:xfrm>
        </p:spPr>
        <p:txBody>
          <a:bodyPr/>
          <a:lstStyle/>
          <a:p>
            <a:fld id="{6DF24603-9A1B-F342-92E0-89DE32840F75}" type="slidenum">
              <a:rPr lang="en-US" sz="1200" smtClean="0"/>
              <a:t>2</a:t>
            </a:fld>
            <a:endParaRPr lang="en-US" sz="120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1D032F5-E648-4AEC-8432-0A7FA15F86E6}"/>
              </a:ext>
            </a:extLst>
          </p:cNvPr>
          <p:cNvSpPr txBox="1"/>
          <p:nvPr/>
        </p:nvSpPr>
        <p:spPr>
          <a:xfrm>
            <a:off x="1327270" y="230166"/>
            <a:ext cx="6439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Rosatom" panose="020B0503040504020204"/>
                <a:cs typeface="Times New Roman" panose="02020603050405020304" pitchFamily="18" charset="0"/>
              </a:rPr>
              <a:t>Проект «БРЕСТ-ОД-300»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57B3DC2D-FA7F-4F06-8710-F65528E49C84}"/>
              </a:ext>
            </a:extLst>
          </p:cNvPr>
          <p:cNvSpPr/>
          <p:nvPr/>
        </p:nvSpPr>
        <p:spPr>
          <a:xfrm>
            <a:off x="187257" y="917947"/>
            <a:ext cx="8719508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16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БРЕСТ – проект реакторов на быстрых нейтронах со свинцовым теплоносителем, двухконтурной схемой отвода тепла к </a:t>
            </a:r>
            <a:r>
              <a:rPr lang="ru-RU" sz="1600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турбине. </a:t>
            </a:r>
          </a:p>
          <a:p>
            <a:pPr indent="360000" algn="just"/>
            <a:r>
              <a:rPr lang="ru-RU" sz="1600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Главный </a:t>
            </a:r>
            <a:r>
              <a:rPr lang="ru-RU" sz="16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конструктор реакторной установки – НИКИЭТ имени Н. А. Доллежаля, электрическая мощность 300 МВт</a:t>
            </a:r>
            <a:r>
              <a:rPr lang="ru-RU" sz="1600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.</a:t>
            </a:r>
          </a:p>
          <a:p>
            <a:pPr indent="360000" algn="just"/>
            <a:r>
              <a:rPr lang="ru-RU" sz="1600" dirty="0">
                <a:solidFill>
                  <a:srgbClr val="002060"/>
                </a:solidFill>
              </a:rPr>
              <a:t>Целью проекта БРЕСТ-ОД-300 является демонстрация не только высоких физических и эксплуатационных характеристик, свойств естественной безопасности реактора данного типа, но и возможности его работы в замкнутом цикле в равновесном топливным режиме. </a:t>
            </a:r>
          </a:p>
          <a:p>
            <a:pPr indent="360000" algn="just">
              <a:spcBef>
                <a:spcPts val="600"/>
              </a:spcBef>
            </a:pPr>
            <a:r>
              <a:rPr lang="ru-RU" sz="16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 проекте БРЕСТ реализуется создание «пристанционного топливного цикла», который должен замкнуть цикл использования ядерного топлива, решить проблему радиоактивных отходов и чрезвычайно важную международную проблему нераспространения ядерного оружия.</a:t>
            </a:r>
            <a:endParaRPr lang="ru-RU" sz="16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000" algn="just">
              <a:spcBef>
                <a:spcPts val="600"/>
              </a:spcBef>
            </a:pPr>
            <a:r>
              <a:rPr lang="ru-RU" sz="16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Отличительной особенностью проекта является концепция «Естественной безопасности». </a:t>
            </a:r>
            <a:endParaRPr lang="ru-RU" sz="1600" dirty="0">
              <a:solidFill>
                <a:srgbClr val="00206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>
              <a:spcBef>
                <a:spcPts val="600"/>
              </a:spcBef>
            </a:pPr>
            <a:r>
              <a:rPr lang="ru-RU" sz="16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Реактор является установкой бассейнового типа, то есть корпус реактора конструктивно исключается – в шахту из теплоизоляционного бетона (изнутри покрытого металлическим слоем) залит свинец (теплоноситель), в который опущены активная зона, парогенератор, насосы и другие системы. </a:t>
            </a:r>
            <a:endParaRPr lang="ru-RU" sz="1600" dirty="0" smtClean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63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857" y="269875"/>
            <a:ext cx="1296143" cy="40926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00050" y="4751312"/>
            <a:ext cx="342950" cy="274097"/>
          </a:xfrm>
        </p:spPr>
        <p:txBody>
          <a:bodyPr/>
          <a:lstStyle/>
          <a:p>
            <a:fld id="{6DF24603-9A1B-F342-92E0-89DE32840F75}" type="slidenum">
              <a:rPr lang="en-US" sz="1200" smtClean="0"/>
              <a:t>3</a:t>
            </a:fld>
            <a:endParaRPr lang="en-US" sz="120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1D032F5-E648-4AEC-8432-0A7FA15F86E6}"/>
              </a:ext>
            </a:extLst>
          </p:cNvPr>
          <p:cNvSpPr txBox="1"/>
          <p:nvPr/>
        </p:nvSpPr>
        <p:spPr>
          <a:xfrm>
            <a:off x="1327270" y="230166"/>
            <a:ext cx="6439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effectLst/>
                <a:latin typeface="Rosatom" panose="020B0503040504020204"/>
                <a:ea typeface="Times New Roman" panose="02020603050405020304" pitchFamily="18" charset="0"/>
                <a:cs typeface="Times New Roman" panose="02020603050405020304" pitchFamily="18" charset="0"/>
              </a:rPr>
              <a:t>Особенности и преимущества РУ БРЕСТ</a:t>
            </a:r>
            <a:endParaRPr lang="ru-RU" sz="1600" b="1" dirty="0">
              <a:solidFill>
                <a:srgbClr val="002060"/>
              </a:solidFill>
              <a:latin typeface="Rosatom" panose="020B0503040504020204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57B3DC2D-FA7F-4F06-8710-F65528E49C84}"/>
              </a:ext>
            </a:extLst>
          </p:cNvPr>
          <p:cNvSpPr/>
          <p:nvPr/>
        </p:nvSpPr>
        <p:spPr>
          <a:xfrm>
            <a:off x="187257" y="1061963"/>
            <a:ext cx="871950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spcAft>
                <a:spcPts val="600"/>
              </a:spcAft>
            </a:pPr>
            <a:r>
              <a:rPr lang="ru-RU" sz="16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 преимуществам проекта относятся:</a:t>
            </a:r>
            <a:endParaRPr lang="ru-RU" sz="16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spcBef>
                <a:spcPts val="600"/>
              </a:spcBef>
            </a:pPr>
            <a:r>
              <a:rPr lang="ru-RU" sz="1600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– естественная </a:t>
            </a:r>
            <a:r>
              <a:rPr lang="ru-RU" sz="16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радиационная безопасность при любых возможных </a:t>
            </a:r>
            <a:r>
              <a:rPr lang="ru-RU" sz="1600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авариях;</a:t>
            </a:r>
            <a:endParaRPr lang="ru-RU" sz="16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spcBef>
                <a:spcPts val="600"/>
              </a:spcBef>
            </a:pPr>
            <a:r>
              <a:rPr lang="ru-RU" sz="1600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– долговременная обеспеченность </a:t>
            </a:r>
            <a:r>
              <a:rPr lang="ru-RU" sz="16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топливными </a:t>
            </a:r>
            <a:r>
              <a:rPr lang="ru-RU" sz="1600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ресурсами;</a:t>
            </a:r>
            <a:endParaRPr lang="ru-RU" sz="16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spcBef>
                <a:spcPts val="600"/>
              </a:spcBef>
            </a:pPr>
            <a:r>
              <a:rPr lang="ru-RU" sz="1600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– исключение </a:t>
            </a:r>
            <a:r>
              <a:rPr lang="ru-RU" sz="16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наработки плутония оружейного качества и пристанционная реализация технологии сухой переработки </a:t>
            </a:r>
            <a:r>
              <a:rPr lang="ru-RU" sz="1600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топлива;</a:t>
            </a:r>
            <a:endParaRPr lang="ru-RU" sz="16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spcBef>
                <a:spcPts val="600"/>
              </a:spcBef>
            </a:pPr>
            <a:r>
              <a:rPr lang="ru-RU" sz="1600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err="1" smtClean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экологичность</a:t>
            </a:r>
            <a:r>
              <a:rPr lang="ru-RU" sz="1600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производства энергии и утилизации </a:t>
            </a:r>
            <a:r>
              <a:rPr lang="ru-RU" sz="1600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отходов;</a:t>
            </a:r>
            <a:endParaRPr lang="ru-RU" sz="16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spcBef>
                <a:spcPts val="600"/>
              </a:spcBef>
            </a:pPr>
            <a:r>
              <a:rPr lang="ru-RU" sz="1600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– экономическая </a:t>
            </a:r>
            <a:r>
              <a:rPr lang="ru-RU" sz="16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конкурентоспособность за счет естественной безопасности АЭС и технологий топливного </a:t>
            </a:r>
            <a:r>
              <a:rPr lang="ru-RU" sz="1600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цикла.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00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857" y="269875"/>
            <a:ext cx="1296143" cy="40926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00050" y="4751312"/>
            <a:ext cx="342950" cy="274097"/>
          </a:xfrm>
        </p:spPr>
        <p:txBody>
          <a:bodyPr/>
          <a:lstStyle/>
          <a:p>
            <a:fld id="{6DF24603-9A1B-F342-92E0-89DE32840F75}" type="slidenum">
              <a:rPr lang="en-US" sz="1200" smtClean="0"/>
              <a:t>4</a:t>
            </a:fld>
            <a:endParaRPr lang="en-US" sz="120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1D032F5-E648-4AEC-8432-0A7FA15F86E6}"/>
              </a:ext>
            </a:extLst>
          </p:cNvPr>
          <p:cNvSpPr txBox="1"/>
          <p:nvPr/>
        </p:nvSpPr>
        <p:spPr>
          <a:xfrm>
            <a:off x="1327270" y="230166"/>
            <a:ext cx="6439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Rosatom" panose="020B0503040504020204"/>
                <a:cs typeface="Times New Roman" panose="02020603050405020304" pitchFamily="18" charset="0"/>
              </a:rPr>
              <a:t>Общие положения по СРК РУ БРЕСТ-ОД-300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57B3DC2D-FA7F-4F06-8710-F65528E49C84}"/>
              </a:ext>
            </a:extLst>
          </p:cNvPr>
          <p:cNvSpPr/>
          <p:nvPr/>
        </p:nvSpPr>
        <p:spPr>
          <a:xfrm>
            <a:off x="251520" y="899576"/>
            <a:ext cx="8496944" cy="361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0000"/>
              </a:lnSpc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СРК энергоблока с РУ БРЕСТ-ОД-300 является независимой подсистемой системы радиационного контроля опытно-демонстрационного комплекса (ОДЭК).</a:t>
            </a:r>
          </a:p>
          <a:p>
            <a:pPr indent="450215" algn="just">
              <a:lnSpc>
                <a:spcPct val="110000"/>
              </a:lnSpc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СРК энергоблока с РУ БРЕСТ-ОД-300 предназначена для получения и обработки информации о контролируемых параметрах, характеризующих радиационное состояние энергоблока и </a:t>
            </a:r>
            <a:r>
              <a:rPr lang="ru-RU" sz="1600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промплощадки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ОДЭК.</a:t>
            </a:r>
          </a:p>
          <a:p>
            <a:pPr indent="450215" algn="just">
              <a:lnSpc>
                <a:spcPct val="110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СРК 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энергоблока РУ-БРЕСТ-ОД-300 </a:t>
            </a:r>
            <a:r>
              <a:rPr lang="ru-RU" sz="16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включает  следующие подсистемы:</a:t>
            </a:r>
            <a:endParaRPr lang="ru-RU" sz="16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07950" lvl="0" algn="just">
              <a:lnSpc>
                <a:spcPct val="110000"/>
              </a:lnSpc>
              <a:spcAft>
                <a:spcPts val="0"/>
              </a:spcAft>
              <a:tabLst>
                <a:tab pos="629920" algn="l"/>
                <a:tab pos="683895" algn="l"/>
                <a:tab pos="737870" algn="l"/>
              </a:tabLst>
            </a:pPr>
            <a:r>
              <a:rPr lang="ru-RU" sz="1600" dirty="0">
                <a:solidFill>
                  <a:srgbClr val="002060"/>
                </a:solidFill>
                <a:ea typeface="Times New Roman" panose="02020603050405020304" pitchFamily="18" charset="0"/>
              </a:rPr>
              <a:t>– </a:t>
            </a:r>
            <a:r>
              <a:rPr lang="ru-RU" sz="16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радиационный технологический контроль, в том числе аварийный </a:t>
            </a:r>
            <a:r>
              <a:rPr lang="ru-RU" sz="1600" dirty="0">
                <a:solidFill>
                  <a:srgbClr val="002060"/>
                </a:solidFill>
                <a:ea typeface="Times New Roman" panose="02020603050405020304" pitchFamily="18" charset="0"/>
              </a:rPr>
              <a:t>(РТК);</a:t>
            </a:r>
          </a:p>
          <a:p>
            <a:pPr marR="107950" lvl="0" algn="just">
              <a:lnSpc>
                <a:spcPct val="110000"/>
              </a:lnSpc>
              <a:spcAft>
                <a:spcPts val="0"/>
              </a:spcAft>
              <a:tabLst>
                <a:tab pos="629920" algn="l"/>
                <a:tab pos="683895" algn="l"/>
                <a:tab pos="737870" algn="l"/>
              </a:tabLst>
            </a:pPr>
            <a:r>
              <a:rPr lang="ru-RU" sz="1600" dirty="0">
                <a:solidFill>
                  <a:srgbClr val="002060"/>
                </a:solidFill>
                <a:ea typeface="Times New Roman" panose="02020603050405020304" pitchFamily="18" charset="0"/>
              </a:rPr>
              <a:t>– </a:t>
            </a:r>
            <a:r>
              <a:rPr lang="ru-RU" sz="16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радиационный </a:t>
            </a:r>
            <a:r>
              <a:rPr lang="ru-RU" sz="16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контроль помещений (РКП);</a:t>
            </a:r>
            <a:endParaRPr lang="ru-RU" sz="1600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marR="107950" lvl="0" algn="just">
              <a:lnSpc>
                <a:spcPct val="110000"/>
              </a:lnSpc>
              <a:spcAft>
                <a:spcPts val="0"/>
              </a:spcAft>
              <a:tabLst>
                <a:tab pos="629920" algn="l"/>
                <a:tab pos="683895" algn="l"/>
                <a:tab pos="737870" algn="l"/>
              </a:tabLst>
            </a:pPr>
            <a:r>
              <a:rPr lang="ru-RU" sz="1600" dirty="0">
                <a:solidFill>
                  <a:srgbClr val="002060"/>
                </a:solidFill>
                <a:ea typeface="Times New Roman" panose="02020603050405020304" pitchFamily="18" charset="0"/>
              </a:rPr>
              <a:t>– </a:t>
            </a:r>
            <a:r>
              <a:rPr lang="ru-RU" sz="16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индивидуальный дозиметрический контроль </a:t>
            </a:r>
            <a:r>
              <a:rPr lang="ru-RU" sz="1600" dirty="0">
                <a:solidFill>
                  <a:srgbClr val="002060"/>
                </a:solidFill>
                <a:ea typeface="Times New Roman" panose="02020603050405020304" pitchFamily="18" charset="0"/>
              </a:rPr>
              <a:t>(ИДК);</a:t>
            </a:r>
          </a:p>
          <a:p>
            <a:pPr marR="107950" lvl="0" algn="just">
              <a:lnSpc>
                <a:spcPct val="110000"/>
              </a:lnSpc>
              <a:spcAft>
                <a:spcPts val="0"/>
              </a:spcAft>
              <a:tabLst>
                <a:tab pos="629920" algn="l"/>
                <a:tab pos="683895" algn="l"/>
                <a:tab pos="737870" algn="l"/>
              </a:tabLst>
            </a:pPr>
            <a:r>
              <a:rPr lang="ru-RU" sz="1600" dirty="0">
                <a:solidFill>
                  <a:srgbClr val="002060"/>
                </a:solidFill>
                <a:ea typeface="Times New Roman" panose="02020603050405020304" pitchFamily="18" charset="0"/>
              </a:rPr>
              <a:t>– </a:t>
            </a:r>
            <a:r>
              <a:rPr lang="ru-RU" sz="16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радиационный контроль </a:t>
            </a:r>
            <a:r>
              <a:rPr lang="ru-RU" sz="1600" dirty="0">
                <a:solidFill>
                  <a:srgbClr val="002060"/>
                </a:solidFill>
                <a:ea typeface="Times New Roman" panose="02020603050405020304" pitchFamily="18" charset="0"/>
              </a:rPr>
              <a:t>за нераспространением радиоактивных загрязнений (РКЗ);</a:t>
            </a:r>
          </a:p>
          <a:p>
            <a:pPr marR="107950" lvl="0" algn="just">
              <a:lnSpc>
                <a:spcPct val="110000"/>
              </a:lnSpc>
              <a:spcAft>
                <a:spcPts val="0"/>
              </a:spcAft>
              <a:tabLst>
                <a:tab pos="629920" algn="l"/>
                <a:tab pos="683895" algn="l"/>
                <a:tab pos="737870" algn="l"/>
              </a:tabLst>
            </a:pPr>
            <a:r>
              <a:rPr lang="ru-RU" sz="16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– </a:t>
            </a:r>
            <a:r>
              <a:rPr lang="ru-RU" sz="1600" dirty="0" smtClean="0">
                <a:solidFill>
                  <a:srgbClr val="002060"/>
                </a:solidFill>
              </a:rPr>
              <a:t>периодический </a:t>
            </a:r>
            <a:r>
              <a:rPr lang="ru-RU" sz="1600" dirty="0">
                <a:solidFill>
                  <a:srgbClr val="002060"/>
                </a:solidFill>
              </a:rPr>
              <a:t>и </a:t>
            </a:r>
            <a:r>
              <a:rPr lang="ru-RU" sz="1600" dirty="0" smtClean="0">
                <a:solidFill>
                  <a:srgbClr val="002060"/>
                </a:solidFill>
              </a:rPr>
              <a:t>эпизодический контроль </a:t>
            </a:r>
            <a:r>
              <a:rPr lang="ru-RU" sz="1600" dirty="0">
                <a:solidFill>
                  <a:srgbClr val="002060"/>
                </a:solidFill>
              </a:rPr>
              <a:t>(ПЭК) на базе стационарных лабораторных ТС и ТС оперативного контроля.</a:t>
            </a:r>
            <a:endParaRPr lang="ru-RU" sz="1600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marL="342900" marR="107950" lvl="0" indent="-342900" algn="just">
              <a:lnSpc>
                <a:spcPct val="110000"/>
              </a:lnSpc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629920" algn="l"/>
                <a:tab pos="683895" algn="l"/>
                <a:tab pos="737870" algn="l"/>
              </a:tabLst>
            </a:pPr>
            <a:endParaRPr lang="ru-RU" sz="1600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57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857" y="269875"/>
            <a:ext cx="1296143" cy="40926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00050" y="4751312"/>
            <a:ext cx="342950" cy="274097"/>
          </a:xfrm>
        </p:spPr>
        <p:txBody>
          <a:bodyPr/>
          <a:lstStyle/>
          <a:p>
            <a:fld id="{6DF24603-9A1B-F342-92E0-89DE32840F75}" type="slidenum">
              <a:rPr lang="en-US" sz="1200" smtClean="0"/>
              <a:t>5</a:t>
            </a:fld>
            <a:endParaRPr lang="en-US" sz="120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A491468-098A-4425-8D89-A7942FE66BB6}"/>
              </a:ext>
            </a:extLst>
          </p:cNvPr>
          <p:cNvSpPr txBox="1"/>
          <p:nvPr/>
        </p:nvSpPr>
        <p:spPr>
          <a:xfrm>
            <a:off x="2602481" y="192721"/>
            <a:ext cx="3546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Rosatom" panose="020B0503040504020204"/>
                <a:cs typeface="Times New Roman" panose="02020603050405020304" pitchFamily="18" charset="0"/>
              </a:rPr>
              <a:t>Подсистемы</a:t>
            </a:r>
            <a:r>
              <a:rPr lang="ru-RU" b="1" dirty="0">
                <a:solidFill>
                  <a:srgbClr val="002060"/>
                </a:solidFill>
                <a:latin typeface="Rosatom" panose="020B0503040504020204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Rosatom" panose="020B0503040504020204"/>
                <a:cs typeface="Times New Roman" panose="02020603050405020304" pitchFamily="18" charset="0"/>
              </a:rPr>
              <a:t>СРК</a:t>
            </a:r>
            <a:endParaRPr lang="ru-RU" b="1" dirty="0">
              <a:solidFill>
                <a:srgbClr val="002060"/>
              </a:solidFill>
              <a:latin typeface="Rosatom" panose="020B0503040504020204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01214F4-D9D0-440C-AF4B-6DB31E4C4B67}"/>
              </a:ext>
            </a:extLst>
          </p:cNvPr>
          <p:cNvSpPr/>
          <p:nvPr/>
        </p:nvSpPr>
        <p:spPr>
          <a:xfrm>
            <a:off x="179512" y="739302"/>
            <a:ext cx="8784976" cy="412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07950" indent="360000" algn="just">
              <a:lnSpc>
                <a:spcPct val="110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РТК </a:t>
            </a:r>
            <a:r>
              <a:rPr lang="ru-RU" sz="1400" dirty="0" smtClean="0">
                <a:solidFill>
                  <a:srgbClr val="002060"/>
                </a:solidFill>
              </a:rPr>
              <a:t>предназначен для диагностики состояния защитных барьеров и технологического оборудования с радиоактивными средами, поиска источников утечки радионуклидов и контроля утечки радиоактивных веществ в окружающую природную среду.</a:t>
            </a:r>
            <a:endParaRPr lang="ru-RU" sz="1400" b="1" dirty="0" smtClean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marR="107950" indent="360000" algn="just">
              <a:lnSpc>
                <a:spcPct val="110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РТК осуществляет контроль:</a:t>
            </a:r>
            <a:endParaRPr lang="ru-RU" sz="1400" dirty="0" smtClean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marR="107950" lvl="0" indent="360000" algn="just">
              <a:lnSpc>
                <a:spcPct val="110000"/>
              </a:lnSpc>
              <a:spcAft>
                <a:spcPts val="0"/>
              </a:spcAft>
              <a:tabLst>
                <a:tab pos="629920" algn="l"/>
                <a:tab pos="683895" algn="l"/>
                <a:tab pos="737870" algn="l"/>
              </a:tabLst>
            </a:pPr>
            <a:r>
              <a:rPr lang="ru-RU" sz="1400" dirty="0">
                <a:solidFill>
                  <a:srgbClr val="002060"/>
                </a:solidFill>
                <a:ea typeface="Times New Roman" panose="02020603050405020304" pitchFamily="18" charset="0"/>
              </a:rPr>
              <a:t>– МПД гамма- излучения </a:t>
            </a:r>
            <a:r>
              <a:rPr lang="ru-RU" sz="14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от технологического оборудования и трубопроводов;</a:t>
            </a:r>
          </a:p>
          <a:p>
            <a:pPr marR="107950" lvl="0" indent="360000" algn="just">
              <a:lnSpc>
                <a:spcPct val="110000"/>
              </a:lnSpc>
              <a:spcAft>
                <a:spcPts val="0"/>
              </a:spcAft>
              <a:tabLst>
                <a:tab pos="629920" algn="l"/>
                <a:tab pos="683895" algn="l"/>
                <a:tab pos="737870" algn="l"/>
              </a:tabLst>
            </a:pPr>
            <a:r>
              <a:rPr lang="ru-RU" sz="14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– ОА радионуклидов в технологических средах и в воздухе производственных помещений;</a:t>
            </a:r>
          </a:p>
          <a:p>
            <a:pPr marR="107950" lvl="0" indent="360000" algn="just">
              <a:lnSpc>
                <a:spcPct val="110000"/>
              </a:lnSpc>
              <a:spcAft>
                <a:spcPts val="0"/>
              </a:spcAft>
              <a:tabLst>
                <a:tab pos="629920" algn="l"/>
                <a:tab pos="683895" algn="l"/>
                <a:tab pos="737870" algn="l"/>
              </a:tabLst>
            </a:pPr>
            <a:r>
              <a:rPr lang="ru-RU" sz="14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– </a:t>
            </a:r>
            <a:r>
              <a:rPr lang="ru-RU" sz="1400" dirty="0" err="1" smtClean="0">
                <a:solidFill>
                  <a:srgbClr val="002060"/>
                </a:solidFill>
                <a:ea typeface="Times New Roman" panose="02020603050405020304" pitchFamily="18" charset="0"/>
              </a:rPr>
              <a:t>газоаэрозольных</a:t>
            </a:r>
            <a:r>
              <a:rPr lang="ru-RU" sz="14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 выбросов и жидких сбросов в окружающую среду;</a:t>
            </a:r>
          </a:p>
          <a:p>
            <a:pPr marR="107950" lvl="0" indent="360000" algn="just">
              <a:lnSpc>
                <a:spcPct val="110000"/>
              </a:lnSpc>
              <a:spcAft>
                <a:spcPts val="0"/>
              </a:spcAft>
              <a:tabLst>
                <a:tab pos="629920" algn="l"/>
                <a:tab pos="683895" algn="l"/>
                <a:tab pos="737870" algn="l"/>
              </a:tabLst>
            </a:pPr>
            <a:r>
              <a:rPr lang="ru-RU" sz="14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– ОА охлаждающей воды, направляемой на градирню;</a:t>
            </a:r>
          </a:p>
          <a:p>
            <a:pPr marR="107950" lvl="0" indent="360000" algn="just">
              <a:lnSpc>
                <a:spcPct val="110000"/>
              </a:lnSpc>
              <a:spcAft>
                <a:spcPts val="0"/>
              </a:spcAft>
              <a:tabLst>
                <a:tab pos="629920" algn="l"/>
                <a:tab pos="683895" algn="l"/>
                <a:tab pos="737870" algn="l"/>
              </a:tabLst>
            </a:pPr>
            <a:r>
              <a:rPr lang="ru-RU" sz="14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– эффективности работы систем </a:t>
            </a:r>
            <a:r>
              <a:rPr lang="ru-RU" sz="1400" dirty="0" err="1" smtClean="0">
                <a:solidFill>
                  <a:srgbClr val="002060"/>
                </a:solidFill>
                <a:ea typeface="Times New Roman" panose="02020603050405020304" pitchFamily="18" charset="0"/>
              </a:rPr>
              <a:t>спецводоочистки</a:t>
            </a:r>
            <a:r>
              <a:rPr lang="ru-RU" sz="14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, </a:t>
            </a:r>
            <a:r>
              <a:rPr lang="ru-RU" sz="1400" dirty="0" err="1" smtClean="0">
                <a:solidFill>
                  <a:srgbClr val="002060"/>
                </a:solidFill>
                <a:ea typeface="Times New Roman" panose="02020603050405020304" pitchFamily="18" charset="0"/>
              </a:rPr>
              <a:t>спецгазоочистки</a:t>
            </a:r>
            <a:r>
              <a:rPr lang="ru-RU" sz="14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 и фильтров </a:t>
            </a:r>
            <a:r>
              <a:rPr lang="ru-RU" sz="1400" dirty="0" err="1" smtClean="0">
                <a:solidFill>
                  <a:srgbClr val="002060"/>
                </a:solidFill>
                <a:ea typeface="Times New Roman" panose="02020603050405020304" pitchFamily="18" charset="0"/>
              </a:rPr>
              <a:t>вентсистем</a:t>
            </a:r>
            <a:r>
              <a:rPr lang="ru-RU" sz="14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;</a:t>
            </a:r>
          </a:p>
          <a:p>
            <a:pPr marR="107950" lvl="0" indent="360000" algn="just">
              <a:lnSpc>
                <a:spcPct val="110000"/>
              </a:lnSpc>
              <a:spcAft>
                <a:spcPts val="0"/>
              </a:spcAft>
              <a:tabLst>
                <a:tab pos="629920" algn="l"/>
                <a:tab pos="683895" algn="l"/>
                <a:tab pos="737870" algn="l"/>
              </a:tabLst>
            </a:pPr>
            <a:r>
              <a:rPr lang="ru-RU" sz="14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– ОА радионуклидов в воздухе необслуживаемых помещений, вентиляционных и локализующих системах.</a:t>
            </a:r>
          </a:p>
          <a:p>
            <a:pPr marR="107950" lvl="0" indent="360000" algn="just">
              <a:lnSpc>
                <a:spcPct val="110000"/>
              </a:lnSpc>
              <a:spcAft>
                <a:spcPts val="0"/>
              </a:spcAft>
              <a:tabLst>
                <a:tab pos="629920" algn="l"/>
                <a:tab pos="683895" algn="l"/>
                <a:tab pos="737870" algn="l"/>
              </a:tabLst>
            </a:pPr>
            <a:endParaRPr lang="ru-RU" sz="1400" dirty="0" smtClean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  <a:p>
            <a:pPr marR="107950" indent="360000" algn="just">
              <a:lnSpc>
                <a:spcPct val="110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РКП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smtClean="0">
                <a:solidFill>
                  <a:srgbClr val="002060"/>
                </a:solidFill>
              </a:rPr>
              <a:t>направлен на предотвращение внешнего и внутреннего облучения персонала сверх установленных пределов доз.</a:t>
            </a:r>
            <a:endParaRPr lang="ru-RU" sz="1400" b="1" dirty="0" smtClean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marR="107950" indent="360000" algn="just">
              <a:lnSpc>
                <a:spcPct val="110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РКП</a:t>
            </a:r>
            <a:r>
              <a:rPr lang="ru-RU" sz="14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осуществляет контроль:</a:t>
            </a:r>
          </a:p>
          <a:p>
            <a:pPr marR="107950" lvl="0" indent="360000" algn="just">
              <a:lnSpc>
                <a:spcPct val="110000"/>
              </a:lnSpc>
              <a:spcAft>
                <a:spcPts val="0"/>
              </a:spcAft>
              <a:tabLst>
                <a:tab pos="629920" algn="l"/>
                <a:tab pos="683895" algn="l"/>
                <a:tab pos="737870" algn="l"/>
              </a:tabLst>
            </a:pPr>
            <a:r>
              <a:rPr lang="ru-RU" sz="14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– МАЭД гамма-излучения, нейтронного излучения; </a:t>
            </a:r>
          </a:p>
          <a:p>
            <a:pPr marR="107950" lvl="0" indent="360000" algn="just">
              <a:lnSpc>
                <a:spcPct val="110000"/>
              </a:lnSpc>
              <a:spcAft>
                <a:spcPts val="0"/>
              </a:spcAft>
              <a:tabLst>
                <a:tab pos="629920" algn="l"/>
                <a:tab pos="683895" algn="l"/>
                <a:tab pos="737870" algn="l"/>
              </a:tabLst>
            </a:pPr>
            <a:r>
              <a:rPr lang="ru-RU" sz="14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– </a:t>
            </a:r>
            <a:r>
              <a:rPr lang="ru-RU" sz="1400" dirty="0">
                <a:solidFill>
                  <a:srgbClr val="002060"/>
                </a:solidFill>
                <a:ea typeface="Times New Roman" panose="02020603050405020304" pitchFamily="18" charset="0"/>
              </a:rPr>
              <a:t>ОА газов (в том числе по </a:t>
            </a:r>
            <a:r>
              <a:rPr lang="ru-RU" sz="1400" baseline="30000" dirty="0">
                <a:solidFill>
                  <a:srgbClr val="002060"/>
                </a:solidFill>
                <a:ea typeface="Times New Roman" panose="02020603050405020304" pitchFamily="18" charset="0"/>
              </a:rPr>
              <a:t>3</a:t>
            </a:r>
            <a:r>
              <a:rPr lang="ru-RU" sz="1400" dirty="0">
                <a:solidFill>
                  <a:srgbClr val="002060"/>
                </a:solidFill>
                <a:ea typeface="Times New Roman" panose="02020603050405020304" pitchFamily="18" charset="0"/>
              </a:rPr>
              <a:t>H) и аэрозолей (в том числе по</a:t>
            </a:r>
            <a:r>
              <a:rPr lang="ru-RU" sz="1400" baseline="30000" dirty="0">
                <a:solidFill>
                  <a:srgbClr val="002060"/>
                </a:solidFill>
                <a:ea typeface="Times New Roman" panose="02020603050405020304" pitchFamily="18" charset="0"/>
              </a:rPr>
              <a:t> </a:t>
            </a:r>
            <a:r>
              <a:rPr lang="ru-RU" sz="1400" baseline="300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210</a:t>
            </a:r>
            <a:r>
              <a:rPr lang="ru-RU" sz="14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Po) </a:t>
            </a:r>
            <a:r>
              <a:rPr lang="ru-RU" sz="1400" dirty="0">
                <a:solidFill>
                  <a:srgbClr val="002060"/>
                </a:solidFill>
                <a:ea typeface="Times New Roman" panose="02020603050405020304" pitchFamily="18" charset="0"/>
              </a:rPr>
              <a:t>в воздухе помещений энергоблока</a:t>
            </a:r>
            <a:r>
              <a:rPr lang="ru-RU" sz="14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.</a:t>
            </a:r>
            <a:endParaRPr lang="ru-RU" sz="1400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10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857" y="269875"/>
            <a:ext cx="1296143" cy="40926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00050" y="4751312"/>
            <a:ext cx="342950" cy="274097"/>
          </a:xfrm>
        </p:spPr>
        <p:txBody>
          <a:bodyPr/>
          <a:lstStyle/>
          <a:p>
            <a:fld id="{6DF24603-9A1B-F342-92E0-89DE32840F75}" type="slidenum">
              <a:rPr lang="en-US" sz="1200" smtClean="0"/>
              <a:t>6</a:t>
            </a:fld>
            <a:endParaRPr lang="en-US" sz="120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A491468-098A-4425-8D89-A7942FE66BB6}"/>
              </a:ext>
            </a:extLst>
          </p:cNvPr>
          <p:cNvSpPr txBox="1"/>
          <p:nvPr/>
        </p:nvSpPr>
        <p:spPr>
          <a:xfrm>
            <a:off x="2602481" y="192721"/>
            <a:ext cx="3546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Rosatom" panose="020B0503040504020204"/>
                <a:cs typeface="Times New Roman" panose="02020603050405020304" pitchFamily="18" charset="0"/>
              </a:rPr>
              <a:t>Подсистемы</a:t>
            </a:r>
            <a:r>
              <a:rPr lang="ru-RU" b="1" dirty="0">
                <a:solidFill>
                  <a:srgbClr val="002060"/>
                </a:solidFill>
                <a:latin typeface="Rosatom" panose="020B0503040504020204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Rosatom" panose="020B0503040504020204"/>
                <a:cs typeface="Times New Roman" panose="02020603050405020304" pitchFamily="18" charset="0"/>
              </a:rPr>
              <a:t>СРК</a:t>
            </a:r>
            <a:endParaRPr lang="ru-RU" b="1" dirty="0">
              <a:solidFill>
                <a:srgbClr val="002060"/>
              </a:solidFill>
              <a:latin typeface="Rosatom" panose="020B0503040504020204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01214F4-D9D0-440C-AF4B-6DB31E4C4B67}"/>
              </a:ext>
            </a:extLst>
          </p:cNvPr>
          <p:cNvSpPr/>
          <p:nvPr/>
        </p:nvSpPr>
        <p:spPr>
          <a:xfrm>
            <a:off x="179513" y="893055"/>
            <a:ext cx="8863487" cy="3398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07950" indent="360000" algn="just">
              <a:lnSpc>
                <a:spcPct val="110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</a:rPr>
              <a:t>РКЗ</a:t>
            </a:r>
            <a:r>
              <a:rPr lang="ru-RU" sz="1400" dirty="0">
                <a:solidFill>
                  <a:srgbClr val="002060"/>
                </a:solidFill>
              </a:rPr>
              <a:t> обеспечивает контроль загрязнения радиоактивными веществами различных </a:t>
            </a:r>
            <a:r>
              <a:rPr lang="ru-RU" sz="1400" dirty="0" smtClean="0">
                <a:solidFill>
                  <a:srgbClr val="002060"/>
                </a:solidFill>
              </a:rPr>
              <a:t>поверхностей.</a:t>
            </a:r>
            <a:endParaRPr lang="ru-RU" sz="1400" b="1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marR="107950" indent="360000" algn="just">
              <a:lnSpc>
                <a:spcPct val="110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Выполняется </a:t>
            </a:r>
            <a:r>
              <a:rPr lang="ru-RU" sz="1400" dirty="0">
                <a:solidFill>
                  <a:srgbClr val="002060"/>
                </a:solidFill>
                <a:ea typeface="Times New Roman" panose="02020603050405020304" pitchFamily="18" charset="0"/>
              </a:rPr>
              <a:t>с помощью измерения уровня загрязнений поверхностей альфа- и бета-излучающими радионуклидами кожных покровов и личной одежды персонала, а также спецодежды, спецобуви и средств индивидуальной защиты.</a:t>
            </a:r>
          </a:p>
          <a:p>
            <a:pPr marR="107950" indent="360000" algn="just">
              <a:lnSpc>
                <a:spcPct val="110000"/>
              </a:lnSpc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ea typeface="Times New Roman" panose="02020603050405020304" pitchFamily="18" charset="0"/>
              </a:rPr>
              <a:t>Контроль выполняется в виде принудительного контроля радиоактивного загрязнения на  2-х </a:t>
            </a:r>
            <a:r>
              <a:rPr lang="ru-RU" sz="14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барьерах.</a:t>
            </a:r>
            <a:endParaRPr lang="ru-RU" sz="1400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marR="107950" lvl="0" indent="360000" algn="just">
              <a:lnSpc>
                <a:spcPct val="110000"/>
              </a:lnSpc>
              <a:spcAft>
                <a:spcPts val="0"/>
              </a:spcAft>
              <a:tabLst>
                <a:tab pos="629920" algn="l"/>
                <a:tab pos="683895" algn="l"/>
                <a:tab pos="737870" algn="l"/>
              </a:tabLst>
            </a:pPr>
            <a:endParaRPr lang="ru-RU" sz="14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07950" indent="360000" algn="just">
              <a:lnSpc>
                <a:spcPct val="110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</a:rPr>
              <a:t>ИДК</a:t>
            </a:r>
            <a:r>
              <a:rPr lang="ru-RU" sz="1400" dirty="0">
                <a:solidFill>
                  <a:srgbClr val="002060"/>
                </a:solidFill>
              </a:rPr>
              <a:t> обеспечивает контроль, учет и планирование дозы внешнего и внутреннего облучения </a:t>
            </a:r>
            <a:r>
              <a:rPr lang="ru-RU" sz="1400" dirty="0" smtClean="0">
                <a:solidFill>
                  <a:srgbClr val="002060"/>
                </a:solidFill>
              </a:rPr>
              <a:t>посредством индивидуальных </a:t>
            </a:r>
            <a:r>
              <a:rPr lang="ru-RU" sz="1400" dirty="0">
                <a:solidFill>
                  <a:srgbClr val="002060"/>
                </a:solidFill>
              </a:rPr>
              <a:t>дозиметров, СИЧ.</a:t>
            </a:r>
            <a:endParaRPr lang="ru-RU" sz="1400" b="1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marR="107950" indent="360000" algn="just">
              <a:lnSpc>
                <a:spcPct val="110000"/>
              </a:lnSpc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ea typeface="Times New Roman" panose="02020603050405020304" pitchFamily="18" charset="0"/>
              </a:rPr>
              <a:t>В состав ИДК входят:</a:t>
            </a:r>
          </a:p>
          <a:p>
            <a:pPr marR="107950" lvl="0" indent="360000" algn="just">
              <a:lnSpc>
                <a:spcPct val="110000"/>
              </a:lnSpc>
              <a:spcAft>
                <a:spcPts val="0"/>
              </a:spcAft>
              <a:tabLst>
                <a:tab pos="629920" algn="l"/>
                <a:tab pos="683895" algn="l"/>
                <a:tab pos="737870" algn="l"/>
              </a:tabLst>
            </a:pPr>
            <a:r>
              <a:rPr lang="ru-RU" sz="1400" dirty="0">
                <a:solidFill>
                  <a:srgbClr val="002060"/>
                </a:solidFill>
                <a:ea typeface="Times New Roman" panose="02020603050405020304" pitchFamily="18" charset="0"/>
              </a:rPr>
              <a:t>– комплект термолюминесцентных дозиметров для измерения дозы внешнего облучения персонала;</a:t>
            </a:r>
          </a:p>
          <a:p>
            <a:pPr marR="107950" lvl="0" indent="360000" algn="just">
              <a:lnSpc>
                <a:spcPct val="110000"/>
              </a:lnSpc>
              <a:spcAft>
                <a:spcPts val="0"/>
              </a:spcAft>
              <a:tabLst>
                <a:tab pos="629920" algn="l"/>
                <a:tab pos="683895" algn="l"/>
                <a:tab pos="737870" algn="l"/>
              </a:tabLst>
            </a:pPr>
            <a:r>
              <a:rPr lang="ru-RU" sz="1400" dirty="0">
                <a:solidFill>
                  <a:srgbClr val="002060"/>
                </a:solidFill>
                <a:ea typeface="Times New Roman" panose="02020603050405020304" pitchFamily="18" charset="0"/>
              </a:rPr>
              <a:t>–  комплект </a:t>
            </a:r>
            <a:r>
              <a:rPr lang="ru-RU" sz="1400" dirty="0" err="1">
                <a:solidFill>
                  <a:srgbClr val="002060"/>
                </a:solidFill>
                <a:ea typeface="Times New Roman" panose="02020603050405020304" pitchFamily="18" charset="0"/>
              </a:rPr>
              <a:t>прямопоказывающих</a:t>
            </a:r>
            <a:r>
              <a:rPr lang="ru-RU" sz="1400" dirty="0">
                <a:solidFill>
                  <a:srgbClr val="002060"/>
                </a:solidFill>
                <a:ea typeface="Times New Roman" panose="02020603050405020304" pitchFamily="18" charset="0"/>
              </a:rPr>
              <a:t> и сигнализирующих дозиметров со считывателями для оперативного контроля доз внешнего облучения персонала.</a:t>
            </a:r>
          </a:p>
          <a:p>
            <a:pPr marR="107950" indent="360000" algn="just">
              <a:lnSpc>
                <a:spcPct val="110000"/>
              </a:lnSpc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ea typeface="Times New Roman" panose="02020603050405020304" pitchFamily="18" charset="0"/>
              </a:rPr>
              <a:t>Для измерения содержания радионуклидов в организме человека и расчёта доз внутреннего облучения персонала энергоблока предусматриваются гамма - спектрометры излучения человека</a:t>
            </a:r>
            <a:r>
              <a:rPr lang="ru-RU" sz="14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.</a:t>
            </a:r>
            <a:endParaRPr lang="ru-RU" sz="14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56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857" y="269875"/>
            <a:ext cx="1296143" cy="40926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00050" y="4751312"/>
            <a:ext cx="342950" cy="274097"/>
          </a:xfrm>
        </p:spPr>
        <p:txBody>
          <a:bodyPr/>
          <a:lstStyle/>
          <a:p>
            <a:fld id="{6DF24603-9A1B-F342-92E0-89DE32840F75}" type="slidenum">
              <a:rPr lang="en-US" sz="1200" smtClean="0"/>
              <a:t>7</a:t>
            </a:fld>
            <a:endParaRPr lang="en-US" sz="1200"/>
          </a:p>
        </p:txBody>
      </p:sp>
      <p:sp>
        <p:nvSpPr>
          <p:cNvPr id="4" name="TextBox 3"/>
          <p:cNvSpPr txBox="1"/>
          <p:nvPr/>
        </p:nvSpPr>
        <p:spPr>
          <a:xfrm>
            <a:off x="755576" y="147345"/>
            <a:ext cx="648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Rosatom" panose="020B0503040504020204"/>
                <a:cs typeface="Times New Roman" panose="02020603050405020304" pitchFamily="18" charset="0"/>
              </a:rPr>
              <a:t>Исходные данные для оптимизации </a:t>
            </a:r>
            <a:r>
              <a:rPr lang="ru-RU" sz="1600" b="1" dirty="0" smtClean="0">
                <a:solidFill>
                  <a:srgbClr val="002060"/>
                </a:solidFill>
                <a:latin typeface="Rosatom" panose="020B0503040504020204"/>
                <a:cs typeface="Times New Roman" panose="02020603050405020304" pitchFamily="18" charset="0"/>
              </a:rPr>
              <a:t>РК</a:t>
            </a:r>
            <a:endParaRPr lang="ru-RU" sz="1600" b="1" dirty="0">
              <a:solidFill>
                <a:srgbClr val="002060"/>
              </a:solidFill>
              <a:latin typeface="Rosatom" panose="020B0503040504020204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728886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Rosatom" panose="020B0503040504020204"/>
                <a:ea typeface="Calibri" panose="020F0502020204030204" pitchFamily="34" charset="0"/>
                <a:cs typeface="Times New Roman" panose="02020603050405020304" pitchFamily="18" charset="0"/>
              </a:rPr>
              <a:t>Объем радиационного контроля РУ БРЕСТ-ОД-300 по результатам входного анализа проектной документации и исходных технических требований</a:t>
            </a:r>
            <a:endParaRPr lang="ru-RU" sz="1200" dirty="0">
              <a:solidFill>
                <a:srgbClr val="002060"/>
              </a:solidFill>
              <a:latin typeface="Rosatom" panose="020B0503040504020204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486092"/>
              </p:ext>
            </p:extLst>
          </p:nvPr>
        </p:nvGraphicFramePr>
        <p:xfrm>
          <a:off x="107505" y="1190551"/>
          <a:ext cx="7056784" cy="3891655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56886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81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b="0" dirty="0">
                          <a:effectLst/>
                          <a:latin typeface="Rosatom" panose="020B0503040504020204"/>
                        </a:rPr>
                        <a:t>Контролируемый параметр</a:t>
                      </a:r>
                      <a:endParaRPr lang="ru-RU" sz="1150" b="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4" marR="642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b="0" dirty="0">
                          <a:effectLst/>
                          <a:latin typeface="Rosatom" panose="020B0503040504020204"/>
                        </a:rPr>
                        <a:t>Количество точек контроля</a:t>
                      </a:r>
                      <a:endParaRPr lang="ru-RU" sz="1150" b="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4" marR="64214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150" b="0" dirty="0">
                          <a:effectLst/>
                          <a:latin typeface="Rosatom" panose="020B0503040504020204"/>
                        </a:rPr>
                        <a:t>МПД гамма-излучения</a:t>
                      </a:r>
                      <a:endParaRPr lang="ru-RU" sz="1150" b="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4" marR="642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Rosatom" panose="020B0503040504020204"/>
                        </a:rPr>
                        <a:t>27</a:t>
                      </a:r>
                      <a:endParaRPr lang="ru-RU" sz="115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4" marR="64214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150" b="0" dirty="0">
                          <a:effectLst/>
                          <a:latin typeface="Rosatom" panose="020B0503040504020204"/>
                        </a:rPr>
                        <a:t>МПД гамма-излучения при ПА и ЗПА</a:t>
                      </a:r>
                      <a:endParaRPr lang="ru-RU" sz="1150" b="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4" marR="642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Rosatom" panose="020B0503040504020204"/>
                        </a:rPr>
                        <a:t>4</a:t>
                      </a:r>
                      <a:endParaRPr lang="ru-RU" sz="115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4" marR="64214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150" b="0" dirty="0">
                          <a:effectLst/>
                          <a:latin typeface="Rosatom" panose="020B0503040504020204"/>
                        </a:rPr>
                        <a:t>МАЭД гамма-излучения</a:t>
                      </a:r>
                      <a:endParaRPr lang="ru-RU" sz="1150" b="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4" marR="642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Rosatom" panose="020B0503040504020204"/>
                        </a:rPr>
                        <a:t>43</a:t>
                      </a:r>
                      <a:endParaRPr lang="ru-RU" sz="115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4" marR="64214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150" b="0" dirty="0">
                          <a:effectLst/>
                          <a:latin typeface="Rosatom" panose="020B0503040504020204"/>
                        </a:rPr>
                        <a:t>МАЭД нейтронного излучения</a:t>
                      </a:r>
                      <a:endParaRPr lang="ru-RU" sz="1150" b="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4" marR="642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Rosatom" panose="020B0503040504020204"/>
                        </a:rPr>
                        <a:t>10</a:t>
                      </a:r>
                      <a:endParaRPr lang="ru-RU" sz="115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4" marR="64214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150" b="0" dirty="0">
                          <a:effectLst/>
                          <a:latin typeface="Rosatom" panose="020B0503040504020204"/>
                        </a:rPr>
                        <a:t>ОА ИРГ </a:t>
                      </a:r>
                      <a:endParaRPr lang="ru-RU" sz="1150" b="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4" marR="642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Rosatom" panose="020B0503040504020204"/>
                        </a:rPr>
                        <a:t>27</a:t>
                      </a:r>
                      <a:endParaRPr lang="ru-RU" sz="115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4" marR="64214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150" b="0" dirty="0">
                          <a:effectLst/>
                          <a:latin typeface="Rosatom" panose="020B0503040504020204"/>
                        </a:rPr>
                        <a:t>ОА ИРГ в том числе трития</a:t>
                      </a:r>
                      <a:endParaRPr lang="ru-RU" sz="1150" b="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4" marR="642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Rosatom" panose="020B0503040504020204"/>
                        </a:rPr>
                        <a:t>30</a:t>
                      </a:r>
                      <a:endParaRPr lang="ru-RU" sz="115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4" marR="64214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150" b="0" dirty="0">
                          <a:effectLst/>
                          <a:latin typeface="Rosatom" panose="020B0503040504020204"/>
                        </a:rPr>
                        <a:t>ОА </a:t>
                      </a:r>
                      <a:r>
                        <a:rPr lang="ru-RU" sz="1150" b="0" baseline="30000" dirty="0">
                          <a:effectLst/>
                          <a:latin typeface="Rosatom" panose="020B0503040504020204"/>
                        </a:rPr>
                        <a:t>131</a:t>
                      </a:r>
                      <a:r>
                        <a:rPr lang="en-US" sz="1150" b="0" dirty="0">
                          <a:effectLst/>
                        </a:rPr>
                        <a:t>I</a:t>
                      </a:r>
                      <a:endParaRPr lang="ru-RU" sz="1150" b="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4" marR="642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Rosatom" panose="020B0503040504020204"/>
                        </a:rPr>
                        <a:t>18</a:t>
                      </a:r>
                      <a:endParaRPr lang="ru-RU" sz="115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4" marR="64214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150" b="0" dirty="0">
                          <a:effectLst/>
                          <a:latin typeface="Rosatom" panose="020B0503040504020204"/>
                        </a:rPr>
                        <a:t>ОА аэрозолей</a:t>
                      </a:r>
                      <a:endParaRPr lang="ru-RU" sz="1150" b="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4" marR="642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Rosatom" panose="020B0503040504020204"/>
                        </a:rPr>
                        <a:t>85</a:t>
                      </a:r>
                      <a:endParaRPr lang="ru-RU" sz="115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4" marR="64214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150" b="0" dirty="0">
                          <a:effectLst/>
                          <a:latin typeface="Rosatom" panose="020B0503040504020204"/>
                        </a:rPr>
                        <a:t>ОА жидкости, погружной</a:t>
                      </a:r>
                      <a:endParaRPr lang="ru-RU" sz="1150" b="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4" marR="642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Rosatom" panose="020B0503040504020204"/>
                        </a:rPr>
                        <a:t>4</a:t>
                      </a:r>
                      <a:endParaRPr lang="ru-RU" sz="115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4" marR="64214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150" b="0" dirty="0">
                          <a:effectLst/>
                          <a:latin typeface="Rosatom" panose="020B0503040504020204"/>
                        </a:rPr>
                        <a:t>ОА жидкости, проточный</a:t>
                      </a:r>
                      <a:endParaRPr lang="ru-RU" sz="1150" b="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4" marR="642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Rosatom" panose="020B0503040504020204"/>
                        </a:rPr>
                        <a:t>12</a:t>
                      </a:r>
                      <a:endParaRPr lang="ru-RU" sz="115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4" marR="64214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150" b="0" dirty="0">
                          <a:effectLst/>
                          <a:latin typeface="Rosatom" panose="020B0503040504020204"/>
                        </a:rPr>
                        <a:t>Расход воздушного потока</a:t>
                      </a:r>
                      <a:endParaRPr lang="ru-RU" sz="1150" b="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4" marR="642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Rosatom" panose="020B0503040504020204"/>
                        </a:rPr>
                        <a:t>2</a:t>
                      </a:r>
                      <a:endParaRPr lang="ru-RU" sz="115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4" marR="64214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150" b="0" dirty="0">
                          <a:effectLst/>
                          <a:latin typeface="Rosatom" panose="020B0503040504020204"/>
                        </a:rPr>
                        <a:t>Пост АСКРО МАЭД гамма-излучения</a:t>
                      </a:r>
                      <a:endParaRPr lang="ru-RU" sz="1150" b="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4" marR="642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Rosatom" panose="020B0503040504020204"/>
                        </a:rPr>
                        <a:t>2</a:t>
                      </a:r>
                      <a:endParaRPr lang="ru-RU" sz="115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4" marR="64214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150" b="0" dirty="0">
                          <a:effectLst/>
                          <a:latin typeface="Rosatom" panose="020B0503040504020204"/>
                        </a:rPr>
                        <a:t>Блоки управления электроприводной трубопроводной арматурой и компрессорами</a:t>
                      </a:r>
                      <a:endParaRPr lang="ru-RU" sz="1150" b="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4" marR="64214" marT="0" marB="0" anchor="ctr"/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Rosatom" panose="020B0503040504020204"/>
                        </a:rPr>
                        <a:t>6 (</a:t>
                      </a:r>
                      <a:r>
                        <a:rPr lang="ru-RU" sz="1150" dirty="0" smtClean="0">
                          <a:effectLst/>
                          <a:latin typeface="Rosatom" panose="020B0503040504020204"/>
                        </a:rPr>
                        <a:t>6*ЭМК</a:t>
                      </a:r>
                      <a:r>
                        <a:rPr lang="ru-RU" sz="1150" dirty="0">
                          <a:effectLst/>
                          <a:latin typeface="Rosatom" panose="020B0503040504020204"/>
                        </a:rPr>
                        <a:t>)</a:t>
                      </a:r>
                      <a:endParaRPr lang="ru-RU" sz="115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4" marR="64214" marT="0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150" b="0" dirty="0">
                          <a:effectLst/>
                          <a:latin typeface="Rosatom" panose="020B0503040504020204"/>
                        </a:rPr>
                        <a:t>Блоки светозвуковой сигнализации</a:t>
                      </a:r>
                      <a:endParaRPr lang="ru-RU" sz="1150" b="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4" marR="64214" marT="0" marB="0" anchor="ctr"/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Rosatom" panose="020B0503040504020204"/>
                        </a:rPr>
                        <a:t>65+36 </a:t>
                      </a:r>
                      <a:endParaRPr lang="ru-RU" sz="115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4" marR="64214" marT="0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Rosatom" panose="020B0503040504020204"/>
                        </a:rPr>
                        <a:t>Итого:</a:t>
                      </a:r>
                      <a:endParaRPr lang="ru-RU" sz="115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4" marR="64214" marT="0" marB="0" anchor="ctr"/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effectLst/>
                          <a:latin typeface="Rosatom" panose="020B0503040504020204"/>
                        </a:rPr>
                        <a:t>371</a:t>
                      </a:r>
                      <a:endParaRPr lang="ru-RU" sz="1150" b="1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14" marR="64214" marT="0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190365" y="2862163"/>
            <a:ext cx="1953635" cy="1772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sz="850" dirty="0">
                <a:latin typeface="Rosatom" panose="020B0503040504020204"/>
                <a:ea typeface="Calibri" panose="020F0502020204030204" pitchFamily="34" charset="0"/>
                <a:cs typeface="Times New Roman" panose="02020603050405020304" pitchFamily="18" charset="0"/>
              </a:rPr>
              <a:t>МАЭД – мощность </a:t>
            </a:r>
            <a:endParaRPr lang="ru-RU" sz="850" dirty="0" smtClean="0">
              <a:latin typeface="Rosatom" panose="020B0503040504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sz="850" dirty="0" err="1" smtClean="0">
                <a:latin typeface="Rosatom" panose="020B0503040504020204"/>
                <a:ea typeface="Calibri" panose="020F0502020204030204" pitchFamily="34" charset="0"/>
                <a:cs typeface="Times New Roman" panose="02020603050405020304" pitchFamily="18" charset="0"/>
              </a:rPr>
              <a:t>амбиентного</a:t>
            </a:r>
            <a:r>
              <a:rPr lang="ru-RU" sz="850" dirty="0" smtClean="0">
                <a:latin typeface="Rosatom" panose="020B0503040504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850" dirty="0">
                <a:latin typeface="Rosatom" panose="020B0503040504020204"/>
                <a:ea typeface="Calibri" panose="020F0502020204030204" pitchFamily="34" charset="0"/>
                <a:cs typeface="Times New Roman" panose="02020603050405020304" pitchFamily="18" charset="0"/>
              </a:rPr>
              <a:t>эквивалента дозы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sz="850" dirty="0">
                <a:latin typeface="Rosatom" panose="020B0503040504020204"/>
                <a:ea typeface="Calibri" panose="020F0502020204030204" pitchFamily="34" charset="0"/>
                <a:cs typeface="Times New Roman" panose="02020603050405020304" pitchFamily="18" charset="0"/>
              </a:rPr>
              <a:t>МПД – мощность </a:t>
            </a:r>
            <a:endParaRPr lang="ru-RU" sz="850" dirty="0" smtClean="0">
              <a:latin typeface="Rosatom" panose="020B0503040504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sz="850" dirty="0" smtClean="0">
                <a:latin typeface="Rosatom" panose="020B0503040504020204"/>
                <a:ea typeface="Calibri" panose="020F0502020204030204" pitchFamily="34" charset="0"/>
                <a:cs typeface="Times New Roman" panose="02020603050405020304" pitchFamily="18" charset="0"/>
              </a:rPr>
              <a:t>поглощенной </a:t>
            </a:r>
            <a:r>
              <a:rPr lang="ru-RU" sz="850" dirty="0">
                <a:latin typeface="Rosatom" panose="020B0503040504020204"/>
                <a:ea typeface="Calibri" panose="020F0502020204030204" pitchFamily="34" charset="0"/>
                <a:cs typeface="Times New Roman" panose="02020603050405020304" pitchFamily="18" charset="0"/>
              </a:rPr>
              <a:t>дозы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sz="850" dirty="0">
                <a:latin typeface="Rosatom" panose="020B0503040504020204"/>
                <a:ea typeface="Calibri" panose="020F0502020204030204" pitchFamily="34" charset="0"/>
                <a:cs typeface="Times New Roman" panose="02020603050405020304" pitchFamily="18" charset="0"/>
              </a:rPr>
              <a:t>ОА – объемная активность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sz="850" dirty="0">
                <a:latin typeface="Rosatom" panose="020B0503040504020204"/>
                <a:ea typeface="Calibri" panose="020F0502020204030204" pitchFamily="34" charset="0"/>
                <a:cs typeface="Times New Roman" panose="02020603050405020304" pitchFamily="18" charset="0"/>
              </a:rPr>
              <a:t>ИРГ – инертные </a:t>
            </a:r>
            <a:endParaRPr lang="ru-RU" sz="850" dirty="0" smtClean="0">
              <a:latin typeface="Rosatom" panose="020B0503040504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sz="850" dirty="0" smtClean="0">
                <a:latin typeface="Rosatom" panose="020B0503040504020204"/>
                <a:ea typeface="Calibri" panose="020F0502020204030204" pitchFamily="34" charset="0"/>
                <a:cs typeface="Times New Roman" panose="02020603050405020304" pitchFamily="18" charset="0"/>
              </a:rPr>
              <a:t>радиоактивные </a:t>
            </a:r>
            <a:r>
              <a:rPr lang="ru-RU" sz="850" dirty="0">
                <a:latin typeface="Rosatom" panose="020B0503040504020204"/>
                <a:ea typeface="Calibri" panose="020F0502020204030204" pitchFamily="34" charset="0"/>
                <a:cs typeface="Times New Roman" panose="02020603050405020304" pitchFamily="18" charset="0"/>
              </a:rPr>
              <a:t>газы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sz="850" dirty="0">
                <a:latin typeface="Rosatom" panose="020B0503040504020204"/>
                <a:ea typeface="Calibri" panose="020F0502020204030204" pitchFamily="34" charset="0"/>
                <a:cs typeface="Times New Roman" panose="02020603050405020304" pitchFamily="18" charset="0"/>
              </a:rPr>
              <a:t>ПА – проектная авария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sz="850" dirty="0">
                <a:latin typeface="Rosatom" panose="020B0503040504020204"/>
                <a:ea typeface="Calibri" panose="020F0502020204030204" pitchFamily="34" charset="0"/>
                <a:cs typeface="Times New Roman" panose="02020603050405020304" pitchFamily="18" charset="0"/>
              </a:rPr>
              <a:t>ЗПА – </a:t>
            </a:r>
            <a:r>
              <a:rPr lang="ru-RU" sz="850" dirty="0" err="1">
                <a:latin typeface="Rosatom" panose="020B0503040504020204"/>
                <a:ea typeface="Calibri" panose="020F0502020204030204" pitchFamily="34" charset="0"/>
                <a:cs typeface="Times New Roman" panose="02020603050405020304" pitchFamily="18" charset="0"/>
              </a:rPr>
              <a:t>запроектная</a:t>
            </a:r>
            <a:r>
              <a:rPr lang="ru-RU" sz="850" dirty="0">
                <a:latin typeface="Rosatom" panose="020B0503040504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850" dirty="0" smtClean="0">
                <a:latin typeface="Rosatom" panose="020B0503040504020204"/>
                <a:ea typeface="Calibri" panose="020F0502020204030204" pitchFamily="34" charset="0"/>
                <a:cs typeface="Times New Roman" panose="02020603050405020304" pitchFamily="18" charset="0"/>
              </a:rPr>
              <a:t>авария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sz="850" dirty="0" smtClean="0">
                <a:latin typeface="Rosatom" panose="020B0503040504020204"/>
                <a:ea typeface="Calibri" panose="020F0502020204030204" pitchFamily="34" charset="0"/>
                <a:cs typeface="Times New Roman" panose="02020603050405020304" pitchFamily="18" charset="0"/>
              </a:rPr>
              <a:t>РК – радиационный контроль</a:t>
            </a:r>
            <a:endParaRPr lang="ru-RU" sz="850" dirty="0">
              <a:latin typeface="Rosatom" panose="020B0503040504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sz="850" dirty="0" smtClean="0">
                <a:latin typeface="Rosatom" panose="020B0503040504020204"/>
                <a:ea typeface="Calibri" panose="020F0502020204030204" pitchFamily="34" charset="0"/>
                <a:cs typeface="Times New Roman" panose="02020603050405020304" pitchFamily="18" charset="0"/>
              </a:rPr>
              <a:t>ЭМК </a:t>
            </a:r>
            <a:r>
              <a:rPr lang="ru-RU" sz="850" dirty="0">
                <a:latin typeface="Rosatom" panose="020B0503040504020204"/>
                <a:ea typeface="Calibri" panose="020F0502020204030204" pitchFamily="34" charset="0"/>
                <a:cs typeface="Times New Roman" panose="02020603050405020304" pitchFamily="18" charset="0"/>
              </a:rPr>
              <a:t>– электромагнитный клапан</a:t>
            </a:r>
            <a:endParaRPr lang="ru-RU" sz="850" dirty="0">
              <a:effectLst/>
              <a:latin typeface="Rosatom" panose="020B050304050402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42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857" y="269875"/>
            <a:ext cx="1296143" cy="40926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00050" y="4751312"/>
            <a:ext cx="342950" cy="274097"/>
          </a:xfrm>
        </p:spPr>
        <p:txBody>
          <a:bodyPr/>
          <a:lstStyle/>
          <a:p>
            <a:fld id="{6DF24603-9A1B-F342-92E0-89DE32840F75}" type="slidenum">
              <a:rPr lang="en-US" sz="1200" smtClean="0"/>
              <a:t>8</a:t>
            </a:fld>
            <a:endParaRPr lang="en-US" sz="1200"/>
          </a:p>
        </p:txBody>
      </p:sp>
      <p:sp>
        <p:nvSpPr>
          <p:cNvPr id="4" name="TextBox 3"/>
          <p:cNvSpPr txBox="1"/>
          <p:nvPr/>
        </p:nvSpPr>
        <p:spPr>
          <a:xfrm>
            <a:off x="827584" y="209098"/>
            <a:ext cx="669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Rosatom" panose="020B0503040504020204"/>
                <a:cs typeface="Times New Roman" panose="02020603050405020304" pitchFamily="18" charset="0"/>
              </a:rPr>
              <a:t>Оптимизация радиационного контроля РУ БРЕСТ-ОД-300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1031" y="760654"/>
            <a:ext cx="8473415" cy="130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60000" algn="just">
              <a:lnSpc>
                <a:spcPct val="114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sz="14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Оптимизация объема радиационного контроля основывается на следующих основных положениях:</a:t>
            </a:r>
          </a:p>
          <a:p>
            <a:pPr indent="-360000" algn="just">
              <a:lnSpc>
                <a:spcPct val="114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sz="14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 обеспечение радиационной безопасности энергоблока;</a:t>
            </a:r>
          </a:p>
          <a:p>
            <a:pPr indent="-360000" algn="just">
              <a:lnSpc>
                <a:spcPct val="114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sz="14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 учет опыта эксплуатации действующих атомных станций;</a:t>
            </a:r>
          </a:p>
          <a:p>
            <a:pPr indent="-360000" algn="just">
              <a:lnSpc>
                <a:spcPct val="114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sz="14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 учет достигнутого технического уровня средств измерения ионизирующего излучения;</a:t>
            </a:r>
          </a:p>
          <a:p>
            <a:pPr indent="-360000" algn="just">
              <a:lnSpc>
                <a:spcPct val="114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sz="14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 сохранение или повышение информативности измерительных каналов СРК.</a:t>
            </a:r>
            <a:endParaRPr lang="ru-RU" sz="14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0947" y="2163569"/>
            <a:ext cx="72735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Rosatom" panose="020B0503040504020204"/>
              </a:rPr>
              <a:t>Принципы оптимизации объема радиационного контроля</a:t>
            </a:r>
            <a:endParaRPr lang="ru-RU" sz="1600" b="1" dirty="0">
              <a:solidFill>
                <a:srgbClr val="002060"/>
              </a:solidFill>
              <a:latin typeface="Rosatom" panose="020B0503040504020204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1031" y="2598783"/>
            <a:ext cx="8746774" cy="2042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tabLst>
                <a:tab pos="630555" algn="l"/>
              </a:tabLst>
            </a:pPr>
            <a:r>
              <a:rPr lang="ru-RU" sz="1400" dirty="0">
                <a:solidFill>
                  <a:srgbClr val="002060"/>
                </a:solidFill>
              </a:rPr>
              <a:t>1. Переход на периодический контроль МАЭД необслуживаемых, </a:t>
            </a:r>
            <a:r>
              <a:rPr lang="ru-RU" sz="1400" dirty="0" err="1">
                <a:solidFill>
                  <a:srgbClr val="002060"/>
                </a:solidFill>
              </a:rPr>
              <a:t>полуобслуживаемых</a:t>
            </a:r>
            <a:r>
              <a:rPr lang="ru-RU" sz="1400" dirty="0">
                <a:solidFill>
                  <a:srgbClr val="002060"/>
                </a:solidFill>
              </a:rPr>
              <a:t> помещений, помещений с периодическим пребыванием персонала</a:t>
            </a:r>
          </a:p>
          <a:p>
            <a:pPr algn="just">
              <a:lnSpc>
                <a:spcPct val="114000"/>
              </a:lnSpc>
              <a:tabLst>
                <a:tab pos="630555" algn="l"/>
              </a:tabLst>
            </a:pPr>
            <a:r>
              <a:rPr lang="ru-RU" sz="1400" dirty="0">
                <a:solidFill>
                  <a:srgbClr val="002060"/>
                </a:solidFill>
              </a:rPr>
              <a:t>2. Отказ от точек контроля ОА ИРГ в помещениях с отсутствием оборудования-источников ИРГ</a:t>
            </a:r>
          </a:p>
          <a:p>
            <a:pPr algn="just">
              <a:lnSpc>
                <a:spcPct val="114000"/>
              </a:lnSpc>
              <a:tabLst>
                <a:tab pos="630555" algn="l"/>
              </a:tabLst>
            </a:pPr>
            <a:r>
              <a:rPr lang="ru-RU" sz="1400" dirty="0">
                <a:solidFill>
                  <a:srgbClr val="002060"/>
                </a:solidFill>
              </a:rPr>
              <a:t>3. Отказ от контроля ОА аэрозолей в воздуховодах после фильтровальных станций в вентиляционных системах</a:t>
            </a:r>
          </a:p>
          <a:p>
            <a:pPr algn="just">
              <a:lnSpc>
                <a:spcPct val="114000"/>
              </a:lnSpc>
              <a:tabLst>
                <a:tab pos="630555" algn="l"/>
              </a:tabLst>
            </a:pPr>
            <a:r>
              <a:rPr lang="ru-RU" sz="14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400" dirty="0">
                <a:solidFill>
                  <a:srgbClr val="002060"/>
                </a:solidFill>
              </a:rPr>
              <a:t>Частичное исключение непрерывного контроля ОА аэрозолей и паров йода в системах технологических </a:t>
            </a:r>
            <a:r>
              <a:rPr lang="ru-RU" sz="1400" dirty="0" err="1">
                <a:solidFill>
                  <a:srgbClr val="002060"/>
                </a:solidFill>
              </a:rPr>
              <a:t>сдувок</a:t>
            </a:r>
            <a:r>
              <a:rPr lang="ru-RU" sz="1400" dirty="0">
                <a:solidFill>
                  <a:srgbClr val="002060"/>
                </a:solidFill>
              </a:rPr>
              <a:t> и переход на периодический передвижными радиометрическими установками</a:t>
            </a:r>
          </a:p>
          <a:p>
            <a:pPr algn="just">
              <a:lnSpc>
                <a:spcPct val="114000"/>
              </a:lnSpc>
              <a:tabLst>
                <a:tab pos="630555" algn="l"/>
              </a:tabLst>
            </a:pPr>
            <a:r>
              <a:rPr lang="ru-RU" sz="1400" dirty="0">
                <a:solidFill>
                  <a:srgbClr val="002060"/>
                </a:solidFill>
              </a:rPr>
              <a:t>5. Замена оборудования стационарных измерительных каналов на мобильные приборы и лабораторные методы контроля по отдельным точкам </a:t>
            </a:r>
            <a:r>
              <a:rPr lang="ru-RU" sz="1400" dirty="0" smtClean="0">
                <a:solidFill>
                  <a:srgbClr val="002060"/>
                </a:solidFill>
              </a:rPr>
              <a:t>контроля</a:t>
            </a:r>
            <a:endParaRPr lang="ru-RU" sz="1400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41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857" y="269875"/>
            <a:ext cx="1296143" cy="40926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00050" y="4751312"/>
            <a:ext cx="342950" cy="274097"/>
          </a:xfrm>
        </p:spPr>
        <p:txBody>
          <a:bodyPr/>
          <a:lstStyle/>
          <a:p>
            <a:fld id="{6DF24603-9A1B-F342-92E0-89DE32840F75}" type="slidenum">
              <a:rPr lang="en-US" sz="1200" smtClean="0"/>
              <a:t>9</a:t>
            </a:fld>
            <a:endParaRPr lang="en-US" sz="1200"/>
          </a:p>
        </p:txBody>
      </p:sp>
      <p:sp>
        <p:nvSpPr>
          <p:cNvPr id="4" name="TextBox 3"/>
          <p:cNvSpPr txBox="1"/>
          <p:nvPr/>
        </p:nvSpPr>
        <p:spPr>
          <a:xfrm>
            <a:off x="539770" y="185226"/>
            <a:ext cx="6869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Rosatom" panose="020B0503040504020204"/>
              </a:rPr>
              <a:t>Результаты оптимизации объема радиационного контроля</a:t>
            </a:r>
            <a:endParaRPr lang="ru-RU" sz="1600" b="1" dirty="0">
              <a:solidFill>
                <a:srgbClr val="002060"/>
              </a:solidFill>
              <a:latin typeface="Rosatom" panose="020B0503040504020204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621576"/>
              </p:ext>
            </p:extLst>
          </p:nvPr>
        </p:nvGraphicFramePr>
        <p:xfrm>
          <a:off x="135795" y="845939"/>
          <a:ext cx="8564255" cy="352800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5001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26395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Rosatom" panose="020B0503040504020204"/>
                        </a:rPr>
                        <a:t>Контролируемый параметр</a:t>
                      </a:r>
                      <a:endParaRPr lang="ru-RU" sz="1100" b="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Rosatom" panose="020B0503040504020204"/>
                        </a:rPr>
                        <a:t>Контроль</a:t>
                      </a:r>
                      <a:endParaRPr lang="ru-RU" sz="1100" b="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Rosatom" panose="020B0503040504020204"/>
                        </a:rPr>
                        <a:t>ИТОГО</a:t>
                      </a:r>
                      <a:endParaRPr lang="ru-RU" sz="1100" b="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Rosatom" panose="020B0503040504020204"/>
                        </a:rPr>
                        <a:t>МПД гамма-излучения</a:t>
                      </a:r>
                      <a:endParaRPr lang="ru-RU" sz="1100" b="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Rosatom" panose="020B0503040504020204"/>
                        </a:rPr>
                        <a:t>9</a:t>
                      </a:r>
                      <a:endParaRPr lang="ru-RU" sz="11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Rosatom" panose="020B0503040504020204"/>
                        </a:rPr>
                        <a:t>9</a:t>
                      </a:r>
                      <a:endParaRPr lang="ru-RU" sz="110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Rosatom" panose="020B0503040504020204"/>
                        </a:rPr>
                        <a:t>МАЭД гамма-излучения</a:t>
                      </a:r>
                      <a:endParaRPr lang="ru-RU" sz="1100" b="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Rosatom" panose="020B0503040504020204"/>
                        </a:rPr>
                        <a:t>83</a:t>
                      </a:r>
                      <a:endParaRPr lang="ru-RU" sz="11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Rosatom" panose="020B0503040504020204"/>
                        </a:rPr>
                        <a:t>83</a:t>
                      </a:r>
                      <a:endParaRPr lang="ru-RU" sz="110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Rosatom" panose="020B0503040504020204"/>
                        </a:rPr>
                        <a:t>МПД гамма-излучения (ПА, ЗПА)</a:t>
                      </a:r>
                      <a:endParaRPr lang="ru-RU" sz="1100" b="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Rosatom" panose="020B0503040504020204"/>
                        </a:rPr>
                        <a:t>4</a:t>
                      </a:r>
                      <a:endParaRPr lang="ru-RU" sz="11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Rosatom" panose="020B0503040504020204"/>
                        </a:rPr>
                        <a:t>4</a:t>
                      </a:r>
                      <a:endParaRPr lang="ru-RU" sz="110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Rosatom" panose="020B0503040504020204"/>
                        </a:rPr>
                        <a:t>МАЭД нейтронного излучения</a:t>
                      </a:r>
                      <a:endParaRPr lang="ru-RU" sz="1100" b="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Rosatom" panose="020B0503040504020204"/>
                        </a:rPr>
                        <a:t>4</a:t>
                      </a:r>
                      <a:endParaRPr lang="ru-RU" sz="11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Rosatom" panose="020B0503040504020204"/>
                        </a:rPr>
                        <a:t>4</a:t>
                      </a:r>
                      <a:endParaRPr lang="ru-RU" sz="110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Rosatom" panose="020B0503040504020204"/>
                        </a:rPr>
                        <a:t>ОА </a:t>
                      </a:r>
                      <a:r>
                        <a:rPr lang="ru-RU" sz="1100" b="0" baseline="30000" dirty="0">
                          <a:effectLst/>
                          <a:latin typeface="Rosatom" panose="020B0503040504020204"/>
                        </a:rPr>
                        <a:t>131</a:t>
                      </a:r>
                      <a:r>
                        <a:rPr lang="en-US" sz="1100" b="0" dirty="0">
                          <a:effectLst/>
                          <a:latin typeface="+mn-lt"/>
                        </a:rPr>
                        <a:t>I</a:t>
                      </a:r>
                      <a:endParaRPr lang="ru-RU" sz="1100" b="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Rosatom" panose="020B0503040504020204"/>
                        </a:rPr>
                        <a:t>7 (НД)</a:t>
                      </a:r>
                      <a:endParaRPr lang="ru-RU" sz="11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Rosatom" panose="020B0503040504020204"/>
                        </a:rPr>
                        <a:t>7 (СДК №1)</a:t>
                      </a:r>
                      <a:endParaRPr lang="ru-RU" sz="110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Rosatom" panose="020B0503040504020204"/>
                        </a:rPr>
                        <a:t>ОА </a:t>
                      </a:r>
                      <a:r>
                        <a:rPr lang="ru-RU" sz="1100" b="0" baseline="30000" dirty="0">
                          <a:effectLst/>
                          <a:latin typeface="Rosatom" panose="020B0503040504020204"/>
                        </a:rPr>
                        <a:t>3</a:t>
                      </a:r>
                      <a:r>
                        <a:rPr lang="ru-RU" sz="1100" b="0" dirty="0">
                          <a:effectLst/>
                          <a:latin typeface="Rosatom" panose="020B0503040504020204"/>
                        </a:rPr>
                        <a:t>Н</a:t>
                      </a:r>
                      <a:endParaRPr lang="ru-RU" sz="1100" b="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Rosatom" panose="020B0503040504020204"/>
                        </a:rPr>
                        <a:t>6 </a:t>
                      </a:r>
                      <a:r>
                        <a:rPr lang="ru-RU" sz="1100" dirty="0">
                          <a:effectLst/>
                          <a:latin typeface="Rosatom" panose="020B0503040504020204"/>
                        </a:rPr>
                        <a:t>(НД)</a:t>
                      </a:r>
                      <a:endParaRPr lang="ru-RU" sz="11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Rosatom" panose="020B0503040504020204"/>
                        </a:rPr>
                        <a:t>6</a:t>
                      </a:r>
                      <a:endParaRPr lang="ru-RU" sz="11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Rosatom" panose="020B0503040504020204"/>
                        </a:rPr>
                        <a:t>ОА ИРГ</a:t>
                      </a:r>
                      <a:endParaRPr lang="ru-RU" sz="1100" b="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Rosatom" panose="020B0503040504020204"/>
                        </a:rPr>
                        <a:t>22(НД</a:t>
                      </a:r>
                      <a:r>
                        <a:rPr lang="ru-RU" sz="1100" dirty="0">
                          <a:effectLst/>
                          <a:latin typeface="Rosatom" panose="020B0503040504020204"/>
                        </a:rPr>
                        <a:t>) + </a:t>
                      </a:r>
                      <a:r>
                        <a:rPr lang="ru-RU" sz="1100" dirty="0" smtClean="0">
                          <a:effectLst/>
                          <a:latin typeface="Rosatom" panose="020B0503040504020204"/>
                        </a:rPr>
                        <a:t>24 </a:t>
                      </a:r>
                      <a:r>
                        <a:rPr lang="ru-RU" sz="1100" dirty="0">
                          <a:effectLst/>
                          <a:latin typeface="Rosatom" panose="020B0503040504020204"/>
                        </a:rPr>
                        <a:t>(ПД)</a:t>
                      </a:r>
                      <a:endParaRPr lang="ru-RU" sz="11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Rosatom" panose="020B0503040504020204"/>
                        </a:rPr>
                        <a:t>26 (7хСДК №1 + 9хСДК №2 + </a:t>
                      </a:r>
                      <a:r>
                        <a:rPr lang="ru-RU" sz="1100" dirty="0" smtClean="0">
                          <a:effectLst/>
                          <a:latin typeface="Rosatom" panose="020B0503040504020204"/>
                        </a:rPr>
                        <a:t>10хСДК </a:t>
                      </a:r>
                      <a:r>
                        <a:rPr lang="ru-RU" sz="1100" dirty="0">
                          <a:effectLst/>
                          <a:latin typeface="Rosatom" panose="020B0503040504020204"/>
                        </a:rPr>
                        <a:t>№4)</a:t>
                      </a:r>
                      <a:endParaRPr lang="ru-RU" sz="11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Rosatom" panose="020B0503040504020204"/>
                        </a:rPr>
                        <a:t>ОА аэрозолей</a:t>
                      </a:r>
                      <a:endParaRPr lang="ru-RU" sz="1100" b="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Rosatom" panose="020B0503040504020204"/>
                        </a:rPr>
                        <a:t>29(НД</a:t>
                      </a:r>
                      <a:r>
                        <a:rPr lang="ru-RU" sz="1100" dirty="0">
                          <a:effectLst/>
                          <a:latin typeface="Rosatom" panose="020B0503040504020204"/>
                        </a:rPr>
                        <a:t>) + </a:t>
                      </a:r>
                      <a:r>
                        <a:rPr lang="ru-RU" sz="1100" dirty="0" smtClean="0">
                          <a:effectLst/>
                          <a:latin typeface="Rosatom" panose="020B0503040504020204"/>
                        </a:rPr>
                        <a:t>17 </a:t>
                      </a:r>
                      <a:r>
                        <a:rPr lang="ru-RU" sz="1100" dirty="0">
                          <a:effectLst/>
                          <a:latin typeface="Rosatom" panose="020B0503040504020204"/>
                        </a:rPr>
                        <a:t>(ПД)</a:t>
                      </a:r>
                      <a:endParaRPr lang="ru-RU" sz="11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Rosatom" panose="020B0503040504020204"/>
                        </a:rPr>
                        <a:t>32 (7хСДК №1 + 9хСДК №2 + </a:t>
                      </a:r>
                      <a:r>
                        <a:rPr lang="ru-RU" sz="1100" dirty="0" smtClean="0">
                          <a:effectLst/>
                          <a:latin typeface="Rosatom" panose="020B0503040504020204"/>
                        </a:rPr>
                        <a:t>16хСДК </a:t>
                      </a:r>
                      <a:r>
                        <a:rPr lang="ru-RU" sz="1100" dirty="0">
                          <a:effectLst/>
                          <a:latin typeface="Rosatom" panose="020B0503040504020204"/>
                        </a:rPr>
                        <a:t>№3)</a:t>
                      </a:r>
                      <a:endParaRPr lang="ru-RU" sz="11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Rosatom" panose="020B0503040504020204"/>
                        </a:rPr>
                        <a:t>ОА воды погружной</a:t>
                      </a:r>
                      <a:endParaRPr lang="ru-RU" sz="1100" b="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Rosatom" panose="020B0503040504020204"/>
                        </a:rPr>
                        <a:t>4</a:t>
                      </a:r>
                      <a:endParaRPr lang="ru-RU" sz="11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Rosatom" panose="020B0503040504020204"/>
                        </a:rPr>
                        <a:t>4</a:t>
                      </a:r>
                      <a:endParaRPr lang="ru-RU" sz="110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Rosatom" panose="020B0503040504020204"/>
                        </a:rPr>
                        <a:t>ОА воды проточный</a:t>
                      </a:r>
                      <a:endParaRPr lang="ru-RU" sz="1100" b="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Rosatom" panose="020B0503040504020204"/>
                        </a:rPr>
                        <a:t>6</a:t>
                      </a:r>
                      <a:endParaRPr lang="ru-RU" sz="11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Rosatom" panose="020B0503040504020204"/>
                        </a:rPr>
                        <a:t>6</a:t>
                      </a:r>
                      <a:endParaRPr lang="ru-RU" sz="110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Rosatom" panose="020B0503040504020204"/>
                        </a:rPr>
                        <a:t>Блок светозвуковой сигнализации БСС</a:t>
                      </a:r>
                      <a:endParaRPr lang="ru-RU" sz="1100" b="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Rosatom" panose="020B0503040504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11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Rosatom" panose="020B0503040504020204"/>
                        </a:rPr>
                        <a:t>83</a:t>
                      </a:r>
                      <a:endParaRPr lang="ru-RU" sz="11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Rosatom" panose="020B0503040504020204"/>
                        </a:rPr>
                        <a:t>Блок управления ЭМК БУЭК-01Р (</a:t>
                      </a:r>
                      <a:r>
                        <a:rPr lang="ru-RU" sz="1100" b="0" dirty="0" smtClean="0">
                          <a:effectLst/>
                          <a:latin typeface="Rosatom" panose="020B0503040504020204"/>
                        </a:rPr>
                        <a:t>4хЭМК</a:t>
                      </a:r>
                      <a:r>
                        <a:rPr lang="ru-RU" sz="1100" b="0" dirty="0">
                          <a:effectLst/>
                          <a:latin typeface="Rosatom" panose="020B0503040504020204"/>
                        </a:rPr>
                        <a:t>)</a:t>
                      </a:r>
                      <a:endParaRPr lang="ru-RU" sz="1100" b="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Rosatom" panose="020B0503040504020204"/>
                          <a:ea typeface="+mn-ea"/>
                          <a:cs typeface="+mn-cs"/>
                        </a:rPr>
                        <a:t>10</a:t>
                      </a:r>
                      <a:endParaRPr lang="ru-RU" sz="11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Rosatom" panose="020B0503040504020204"/>
                        </a:rPr>
                        <a:t>10</a:t>
                      </a:r>
                      <a:endParaRPr lang="ru-RU" sz="1100" dirty="0">
                        <a:effectLst/>
                        <a:latin typeface="Rosatom" panose="020B05030405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55" marR="63955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B48CA3E2-A340-4563-986E-B437D4D921A8}"/>
              </a:ext>
            </a:extLst>
          </p:cNvPr>
          <p:cNvSpPr/>
          <p:nvPr/>
        </p:nvSpPr>
        <p:spPr>
          <a:xfrm>
            <a:off x="151765" y="4412556"/>
            <a:ext cx="4921878" cy="609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latin typeface="Rosatom" panose="020B0503040504020204"/>
              </a:rPr>
              <a:t>СДК – стенд дозиметрического контроля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latin typeface="Rosatom" panose="020B0503040504020204"/>
              </a:rPr>
              <a:t>НД – непрерывный дистанционный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latin typeface="Rosatom" panose="020B0503040504020204"/>
              </a:rPr>
              <a:t>ПД – периодический дистанционный</a:t>
            </a:r>
            <a:endParaRPr lang="ru-RU" sz="1000" dirty="0">
              <a:latin typeface="Rosatom" panose="020B050304050402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60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_16x9_white_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541B8C7B-4633-2E45-B746-A05B8E1543F8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6BE6B458-93C6-814D-A81B-47849E6A55A1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4.xml><?xml version="1.0" encoding="utf-8"?>
<a:theme xmlns:a="http://schemas.openxmlformats.org/drawingml/2006/main" name="Presentation_16x9_white_template_zf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0DAE905-2894-9645-87E8-4A089C61D1E7}" vid="{BB001172-481D-5B4F-A54A-4F845D4C8301}"/>
    </a:ext>
  </a:extLst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0DAE905-2894-9645-87E8-4A089C61D1E7}" vid="{6CA2A9EE-BF79-854E-8F46-D3576D9DA061}"/>
    </a:ext>
  </a:extLst>
</a:theme>
</file>

<file path=ppt/theme/theme6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0DAE905-2894-9645-87E8-4A089C61D1E7}" vid="{BFE23C48-C58F-C34D-86CE-BE0CB4177EB4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B3C71C1D58544A8EAFCD209AEE8CEE" ma:contentTypeVersion="0" ma:contentTypeDescription="Создание документа." ma:contentTypeScope="" ma:versionID="9d66495d67593312f6436318a7e4260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8EEF64-4B43-464F-A26E-BF773A6309D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76CD28-BC1A-4BB1-968C-7641AB5BB6DF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2B20BC8-820A-4D5B-9BAC-CDBC89FE72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Presentation_16x9_white_template</Template>
  <TotalTime>378</TotalTime>
  <Words>1457</Words>
  <Application>Microsoft Office PowerPoint</Application>
  <PresentationFormat>Произвольный</PresentationFormat>
  <Paragraphs>286</Paragraphs>
  <Slides>13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13</vt:i4>
      </vt:variant>
    </vt:vector>
  </HeadingPairs>
  <TitlesOfParts>
    <vt:vector size="26" baseType="lpstr">
      <vt:lpstr>Arial</vt:lpstr>
      <vt:lpstr>Calibri</vt:lpstr>
      <vt:lpstr>Calibri Light</vt:lpstr>
      <vt:lpstr>Rosatom</vt:lpstr>
      <vt:lpstr>Rosatom Light</vt:lpstr>
      <vt:lpstr>Symbol</vt:lpstr>
      <vt:lpstr>Times New Roman</vt:lpstr>
      <vt:lpstr>Presentation_16x9_white_template</vt:lpstr>
      <vt:lpstr>Custom Design</vt:lpstr>
      <vt:lpstr>1_Custom Design</vt:lpstr>
      <vt:lpstr>Presentation_16x9_white_template_zfo</vt:lpstr>
      <vt:lpstr>2_Custom Design</vt:lpstr>
      <vt:lpstr>3_Custom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Хомякова</dc:creator>
  <cp:lastModifiedBy>Ткачев Сергей Валерьевич</cp:lastModifiedBy>
  <cp:revision>45</cp:revision>
  <dcterms:created xsi:type="dcterms:W3CDTF">2019-09-24T12:37:05Z</dcterms:created>
  <dcterms:modified xsi:type="dcterms:W3CDTF">2022-10-24T13:52:00Z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0x0101008AB3C71C1D58544A8EAFCD209AEE8CEE</vt:lpwstr>
  </property>
</Properties>
</file>